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258" r:id="rId3"/>
    <p:sldId id="268" r:id="rId4"/>
    <p:sldId id="274" r:id="rId5"/>
    <p:sldId id="271" r:id="rId6"/>
    <p:sldId id="269" r:id="rId7"/>
    <p:sldId id="275" r:id="rId8"/>
    <p:sldId id="272" r:id="rId9"/>
    <p:sldId id="273" r:id="rId10"/>
    <p:sldId id="276" r:id="rId11"/>
    <p:sldId id="277" r:id="rId12"/>
    <p:sldId id="278"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7A91A"/>
    <a:srgbClr val="A6A6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81"/>
    <p:restoredTop sz="94118"/>
  </p:normalViewPr>
  <p:slideViewPr>
    <p:cSldViewPr snapToObjects="1">
      <p:cViewPr>
        <p:scale>
          <a:sx n="102" d="100"/>
          <a:sy n="102" d="100"/>
        </p:scale>
        <p:origin x="1080" y="126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7.png>
</file>

<file path=ppt/media/image18.tiff>
</file>

<file path=ppt/media/image2.png>
</file>

<file path=ppt/media/image3.png>
</file>

<file path=ppt/media/image33.png>
</file>

<file path=ppt/media/image35.tiff>
</file>

<file path=ppt/media/image38.png>
</file>

<file path=ppt/media/image40.png>
</file>

<file path=ppt/media/image41.tiff>
</file>

<file path=ppt/media/image42.tiff>
</file>

<file path=ppt/media/image43.tiff>
</file>

<file path=ppt/media/image44.png>
</file>

<file path=ppt/media/image45.tiff>
</file>

<file path=ppt/media/image46.tiff>
</file>

<file path=ppt/media/image48.png>
</file>

<file path=ppt/media/image5.png>
</file>

<file path=ppt/media/image50.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3625D4-FB5C-B040-BF47-5145EF22A59C}" type="datetimeFigureOut">
              <a:rPr lang="en-US" smtClean="0"/>
              <a:t>3/15/17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B95DB0-93CE-EC47-B86B-CD8C417588DA}" type="slidenum">
              <a:rPr lang="en-US" smtClean="0"/>
              <a:t>‹#›</a:t>
            </a:fld>
            <a:endParaRPr lang="en-US"/>
          </a:p>
        </p:txBody>
      </p:sp>
    </p:spTree>
    <p:extLst>
      <p:ext uri="{BB962C8B-B14F-4D97-AF65-F5344CB8AC3E}">
        <p14:creationId xmlns:p14="http://schemas.microsoft.com/office/powerpoint/2010/main" val="1217156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Shape 1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415611" y="992767"/>
            <a:ext cx="11360799" cy="2736799"/>
          </a:xfrm>
          <a:prstGeom prst="rect">
            <a:avLst/>
          </a:prstGeom>
          <a:noFill/>
          <a:ln>
            <a:noFill/>
          </a:ln>
        </p:spPr>
        <p:txBody>
          <a:bodyPr lIns="91425" tIns="91425" rIns="91425" bIns="91425" anchor="b" anchorCtr="0"/>
          <a:lstStyle>
            <a:lvl1pPr algn="ctr" rtl="0">
              <a:spcBef>
                <a:spcPts val="0"/>
              </a:spcBef>
              <a:buSzPct val="100000"/>
              <a:defRPr sz="6933"/>
            </a:lvl1pPr>
            <a:lvl2pPr algn="ctr" rtl="0">
              <a:spcBef>
                <a:spcPts val="0"/>
              </a:spcBef>
              <a:buSzPct val="100000"/>
              <a:defRPr sz="6933"/>
            </a:lvl2pPr>
            <a:lvl3pPr algn="ctr" rtl="0">
              <a:spcBef>
                <a:spcPts val="0"/>
              </a:spcBef>
              <a:buSzPct val="100000"/>
              <a:defRPr sz="6933"/>
            </a:lvl3pPr>
            <a:lvl4pPr algn="ctr" rtl="0">
              <a:spcBef>
                <a:spcPts val="0"/>
              </a:spcBef>
              <a:buSzPct val="100000"/>
              <a:defRPr sz="6933"/>
            </a:lvl4pPr>
            <a:lvl5pPr algn="ctr" rtl="0">
              <a:spcBef>
                <a:spcPts val="0"/>
              </a:spcBef>
              <a:buSzPct val="100000"/>
              <a:defRPr sz="6933"/>
            </a:lvl5pPr>
            <a:lvl6pPr algn="ctr" rtl="0">
              <a:spcBef>
                <a:spcPts val="0"/>
              </a:spcBef>
              <a:buSzPct val="100000"/>
              <a:defRPr sz="6933"/>
            </a:lvl6pPr>
            <a:lvl7pPr algn="ctr" rtl="0">
              <a:spcBef>
                <a:spcPts val="0"/>
              </a:spcBef>
              <a:buSzPct val="100000"/>
              <a:defRPr sz="6933"/>
            </a:lvl7pPr>
            <a:lvl8pPr algn="ctr" rtl="0">
              <a:spcBef>
                <a:spcPts val="0"/>
              </a:spcBef>
              <a:buSzPct val="100000"/>
              <a:defRPr sz="6933"/>
            </a:lvl8pPr>
            <a:lvl9pPr algn="ctr" rtl="0">
              <a:spcBef>
                <a:spcPts val="0"/>
              </a:spcBef>
              <a:buSzPct val="100000"/>
              <a:defRPr sz="6933"/>
            </a:lvl9pPr>
          </a:lstStyle>
          <a:p>
            <a:r>
              <a:rPr lang="en-US"/>
              <a:t>Click to edit Master title style</a:t>
            </a:r>
            <a:endParaRPr/>
          </a:p>
        </p:txBody>
      </p:sp>
      <p:sp>
        <p:nvSpPr>
          <p:cNvPr id="13" name="Shape 13"/>
          <p:cNvSpPr txBox="1">
            <a:spLocks noGrp="1"/>
          </p:cNvSpPr>
          <p:nvPr>
            <p:ph type="subTitle" idx="1"/>
          </p:nvPr>
        </p:nvSpPr>
        <p:spPr>
          <a:xfrm>
            <a:off x="415601" y="3778833"/>
            <a:ext cx="11360799" cy="1056800"/>
          </a:xfrm>
          <a:prstGeom prst="rect">
            <a:avLst/>
          </a:prstGeom>
          <a:noFill/>
          <a:ln>
            <a:noFill/>
          </a:ln>
        </p:spPr>
        <p:txBody>
          <a:bodyPr lIns="91425" tIns="91425" rIns="91425" bIns="91425" anchor="ctr" anchorCtr="0"/>
          <a:lstStyle>
            <a:lvl1pPr algn="ctr" rtl="0">
              <a:lnSpc>
                <a:spcPct val="100000"/>
              </a:lnSpc>
              <a:spcBef>
                <a:spcPts val="0"/>
              </a:spcBef>
              <a:spcAft>
                <a:spcPts val="0"/>
              </a:spcAft>
              <a:buSzPct val="100000"/>
              <a:buNone/>
              <a:defRPr sz="3733"/>
            </a:lvl1pPr>
            <a:lvl2pPr algn="ctr" rtl="0">
              <a:lnSpc>
                <a:spcPct val="100000"/>
              </a:lnSpc>
              <a:spcBef>
                <a:spcPts val="0"/>
              </a:spcBef>
              <a:spcAft>
                <a:spcPts val="0"/>
              </a:spcAft>
              <a:buSzPct val="100000"/>
              <a:buNone/>
              <a:defRPr sz="3733"/>
            </a:lvl2pPr>
            <a:lvl3pPr algn="ctr" rtl="0">
              <a:lnSpc>
                <a:spcPct val="100000"/>
              </a:lnSpc>
              <a:spcBef>
                <a:spcPts val="0"/>
              </a:spcBef>
              <a:spcAft>
                <a:spcPts val="0"/>
              </a:spcAft>
              <a:buSzPct val="100000"/>
              <a:buNone/>
              <a:defRPr sz="3733"/>
            </a:lvl3pPr>
            <a:lvl4pPr algn="ctr" rtl="0">
              <a:lnSpc>
                <a:spcPct val="100000"/>
              </a:lnSpc>
              <a:spcBef>
                <a:spcPts val="0"/>
              </a:spcBef>
              <a:spcAft>
                <a:spcPts val="0"/>
              </a:spcAft>
              <a:buSzPct val="100000"/>
              <a:buNone/>
              <a:defRPr sz="3733"/>
            </a:lvl4pPr>
            <a:lvl5pPr algn="ctr" rtl="0">
              <a:lnSpc>
                <a:spcPct val="100000"/>
              </a:lnSpc>
              <a:spcBef>
                <a:spcPts val="0"/>
              </a:spcBef>
              <a:spcAft>
                <a:spcPts val="0"/>
              </a:spcAft>
              <a:buSzPct val="100000"/>
              <a:buNone/>
              <a:defRPr sz="3733"/>
            </a:lvl5pPr>
            <a:lvl6pPr algn="ctr" rtl="0">
              <a:lnSpc>
                <a:spcPct val="100000"/>
              </a:lnSpc>
              <a:spcBef>
                <a:spcPts val="0"/>
              </a:spcBef>
              <a:spcAft>
                <a:spcPts val="0"/>
              </a:spcAft>
              <a:buSzPct val="100000"/>
              <a:buNone/>
              <a:defRPr sz="3733"/>
            </a:lvl6pPr>
            <a:lvl7pPr algn="ctr" rtl="0">
              <a:lnSpc>
                <a:spcPct val="100000"/>
              </a:lnSpc>
              <a:spcBef>
                <a:spcPts val="0"/>
              </a:spcBef>
              <a:spcAft>
                <a:spcPts val="0"/>
              </a:spcAft>
              <a:buSzPct val="100000"/>
              <a:buNone/>
              <a:defRPr sz="3733"/>
            </a:lvl7pPr>
            <a:lvl8pPr algn="ctr" rtl="0">
              <a:lnSpc>
                <a:spcPct val="100000"/>
              </a:lnSpc>
              <a:spcBef>
                <a:spcPts val="0"/>
              </a:spcBef>
              <a:spcAft>
                <a:spcPts val="0"/>
              </a:spcAft>
              <a:buSzPct val="100000"/>
              <a:buNone/>
              <a:defRPr sz="3733"/>
            </a:lvl8pPr>
            <a:lvl9pPr algn="ctr" rtl="0">
              <a:lnSpc>
                <a:spcPct val="100000"/>
              </a:lnSpc>
              <a:spcBef>
                <a:spcPts val="0"/>
              </a:spcBef>
              <a:spcAft>
                <a:spcPts val="0"/>
              </a:spcAft>
              <a:buSzPct val="100000"/>
              <a:buNone/>
              <a:defRPr sz="3733"/>
            </a:lvl9pPr>
          </a:lstStyle>
          <a:p>
            <a:r>
              <a:rPr lang="en-US"/>
              <a:t>Click to edit Master subtitle style</a:t>
            </a:r>
            <a:endParaRPr/>
          </a:p>
        </p:txBody>
      </p:sp>
      <p:sp>
        <p:nvSpPr>
          <p:cNvPr id="14" name="Shape 14"/>
          <p:cNvSpPr txBox="1">
            <a:spLocks noGrp="1"/>
          </p:cNvSpPr>
          <p:nvPr>
            <p:ph type="sldNum" idx="12"/>
          </p:nvPr>
        </p:nvSpPr>
        <p:spPr>
          <a:xfrm>
            <a:off x="11296610" y="6217621"/>
            <a:ext cx="731599" cy="524800"/>
          </a:xfrm>
          <a:prstGeom prst="rect">
            <a:avLst/>
          </a:prstGeom>
          <a:noFill/>
          <a:ln>
            <a:noFill/>
          </a:ln>
        </p:spPr>
        <p:txBody>
          <a:bodyPr lIns="91425" tIns="91425" rIns="91425" bIns="91425" anchor="ctr" anchorCtr="0">
            <a:noAutofit/>
          </a:bodyPr>
          <a:lstStyle/>
          <a:p>
            <a:fld id="{F7E7484C-946C-1F44-8B13-E69C398B8F6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15601" y="593367"/>
            <a:ext cx="11360799" cy="763599"/>
          </a:xfrm>
          <a:prstGeom prst="rect">
            <a:avLst/>
          </a:prstGeom>
          <a:noFill/>
          <a:ln>
            <a:noFill/>
          </a:ln>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a:t>Click to edit Master title style</a:t>
            </a:r>
            <a:endParaRPr/>
          </a:p>
        </p:txBody>
      </p:sp>
      <p:sp>
        <p:nvSpPr>
          <p:cNvPr id="17" name="Shape 17"/>
          <p:cNvSpPr txBox="1">
            <a:spLocks noGrp="1"/>
          </p:cNvSpPr>
          <p:nvPr>
            <p:ph type="body" idx="1"/>
          </p:nvPr>
        </p:nvSpPr>
        <p:spPr>
          <a:xfrm>
            <a:off x="415601" y="1536633"/>
            <a:ext cx="11360799" cy="4555200"/>
          </a:xfrm>
          <a:prstGeom prst="rect">
            <a:avLst/>
          </a:prstGeom>
          <a:noFill/>
          <a:ln>
            <a:noFill/>
          </a:ln>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a:t>Click to edit Master text styles</a:t>
            </a:r>
          </a:p>
        </p:txBody>
      </p:sp>
      <p:sp>
        <p:nvSpPr>
          <p:cNvPr id="18" name="Shape 18"/>
          <p:cNvSpPr txBox="1">
            <a:spLocks noGrp="1"/>
          </p:cNvSpPr>
          <p:nvPr>
            <p:ph type="sldNum" idx="12"/>
          </p:nvPr>
        </p:nvSpPr>
        <p:spPr>
          <a:xfrm>
            <a:off x="11296610" y="6217621"/>
            <a:ext cx="731599" cy="524800"/>
          </a:xfrm>
          <a:prstGeom prst="rect">
            <a:avLst/>
          </a:prstGeom>
          <a:noFill/>
          <a:ln>
            <a:noFill/>
          </a:ln>
        </p:spPr>
        <p:txBody>
          <a:bodyPr lIns="91425" tIns="91425" rIns="91425" bIns="91425" anchor="ctr" anchorCtr="0">
            <a:noAutofit/>
          </a:bodyPr>
          <a:lstStyle/>
          <a:p>
            <a:fld id="{F7E7484C-946C-1F44-8B13-E69C398B8F6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p:nvPr/>
        </p:nvSpPr>
        <p:spPr>
          <a:xfrm>
            <a:off x="0" y="5803900"/>
            <a:ext cx="12192000" cy="1052800"/>
          </a:xfrm>
          <a:prstGeom prst="rect">
            <a:avLst/>
          </a:prstGeom>
          <a:solidFill>
            <a:schemeClr val="dk1"/>
          </a:solidFill>
          <a:ln>
            <a:noFill/>
          </a:ln>
        </p:spPr>
        <p:txBody>
          <a:bodyPr lIns="121900" tIns="60933" rIns="121900" bIns="60933" anchor="ctr" anchorCtr="0">
            <a:noAutofit/>
          </a:bodyPr>
          <a:lstStyle/>
          <a:p>
            <a:pPr marL="0" marR="0" lvl="0" indent="0" algn="ctr" rtl="0">
              <a:spcBef>
                <a:spcPts val="0"/>
              </a:spcBef>
              <a:buNone/>
            </a:pPr>
            <a:endParaRPr sz="2400" b="0" i="0" u="none" strike="noStrike" cap="none" baseline="0">
              <a:solidFill>
                <a:schemeClr val="lt1"/>
              </a:solidFill>
              <a:latin typeface="Calibri"/>
              <a:ea typeface="Calibri"/>
              <a:cs typeface="Calibri"/>
              <a:sym typeface="Calibri"/>
            </a:endParaRPr>
          </a:p>
        </p:txBody>
      </p:sp>
      <p:sp>
        <p:nvSpPr>
          <p:cNvPr id="6" name="Shape 6"/>
          <p:cNvSpPr/>
          <p:nvPr/>
        </p:nvSpPr>
        <p:spPr>
          <a:xfrm rot="10800000" flipH="1">
            <a:off x="0" y="5778501"/>
            <a:ext cx="12192000" cy="50799"/>
          </a:xfrm>
          <a:prstGeom prst="rect">
            <a:avLst/>
          </a:prstGeom>
          <a:solidFill>
            <a:srgbClr val="FFCC00"/>
          </a:solidFill>
          <a:ln>
            <a:noFill/>
          </a:ln>
        </p:spPr>
        <p:txBody>
          <a:bodyPr lIns="121900" tIns="60933" rIns="121900" bIns="60933" anchor="ctr" anchorCtr="0">
            <a:noAutofit/>
          </a:bodyPr>
          <a:lstStyle/>
          <a:p>
            <a:pPr marL="0" marR="0" lvl="0" indent="0" algn="ctr" rtl="0">
              <a:spcBef>
                <a:spcPts val="0"/>
              </a:spcBef>
              <a:buNone/>
            </a:pPr>
            <a:endParaRPr sz="2400" b="0" i="0" u="none" strike="noStrike" cap="none" baseline="0">
              <a:solidFill>
                <a:schemeClr val="dk1"/>
              </a:solidFill>
              <a:latin typeface="Calibri"/>
              <a:ea typeface="Calibri"/>
              <a:cs typeface="Calibri"/>
              <a:sym typeface="Calibri"/>
            </a:endParaRPr>
          </a:p>
        </p:txBody>
      </p:sp>
      <p:pic>
        <p:nvPicPr>
          <p:cNvPr id="7" name="Shape 7"/>
          <p:cNvPicPr preferRelativeResize="0"/>
          <p:nvPr/>
        </p:nvPicPr>
        <p:blipFill rotWithShape="1">
          <a:blip r:embed="rId5">
            <a:alphaModFix/>
          </a:blip>
          <a:srcRect/>
          <a:stretch/>
        </p:blipFill>
        <p:spPr>
          <a:xfrm>
            <a:off x="10934703" y="238127"/>
            <a:ext cx="748399" cy="748399"/>
          </a:xfrm>
          <a:prstGeom prst="rect">
            <a:avLst/>
          </a:prstGeom>
          <a:noFill/>
          <a:ln>
            <a:noFill/>
          </a:ln>
        </p:spPr>
      </p:pic>
      <p:pic>
        <p:nvPicPr>
          <p:cNvPr id="8" name="Shape 8"/>
          <p:cNvPicPr preferRelativeResize="0"/>
          <p:nvPr/>
        </p:nvPicPr>
        <p:blipFill rotWithShape="1">
          <a:blip r:embed="rId6">
            <a:alphaModFix/>
          </a:blip>
          <a:srcRect/>
          <a:stretch/>
        </p:blipFill>
        <p:spPr>
          <a:xfrm>
            <a:off x="9330267" y="6462029"/>
            <a:ext cx="2429600" cy="154799"/>
          </a:xfrm>
          <a:prstGeom prst="rect">
            <a:avLst/>
          </a:prstGeom>
          <a:noFill/>
          <a:ln>
            <a:noFill/>
          </a:ln>
        </p:spPr>
      </p:pic>
      <p:pic>
        <p:nvPicPr>
          <p:cNvPr id="9" name="Shape 9"/>
          <p:cNvPicPr preferRelativeResize="0"/>
          <p:nvPr/>
        </p:nvPicPr>
        <p:blipFill rotWithShape="1">
          <a:blip r:embed="rId7">
            <a:alphaModFix/>
          </a:blip>
          <a:srcRect/>
          <a:stretch/>
        </p:blipFill>
        <p:spPr>
          <a:xfrm>
            <a:off x="389469" y="6138309"/>
            <a:ext cx="2322400" cy="469999"/>
          </a:xfrm>
          <a:prstGeom prst="rect">
            <a:avLst/>
          </a:prstGeom>
          <a:noFill/>
          <a:ln>
            <a:noFill/>
          </a:ln>
        </p:spPr>
      </p:pic>
    </p:spTree>
    <p:extLst>
      <p:ext uri="{BB962C8B-B14F-4D97-AF65-F5344CB8AC3E}">
        <p14:creationId xmlns:p14="http://schemas.microsoft.com/office/powerpoint/2010/main" val="125417999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Lst>
  <p:txStyles>
    <p:title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1pPr>
      <a:lvl2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2pPr>
      <a:lvl3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3pPr>
      <a:lvl4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4pPr>
      <a:lvl5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5pPr>
      <a:lvl6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1pPr>
      <a:lvl2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2pPr>
      <a:lvl3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3pPr>
      <a:lvl4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4pPr>
      <a:lvl5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5pPr>
      <a:lvl6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1867"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5.tiff"/><Relationship Id="rId4" Type="http://schemas.openxmlformats.org/officeDocument/2006/relationships/image" Target="../media/image46.tiff"/><Relationship Id="rId1" Type="http://schemas.openxmlformats.org/officeDocument/2006/relationships/slideLayout" Target="../slideLayouts/slideLayout2.xml"/><Relationship Id="rId2" Type="http://schemas.openxmlformats.org/officeDocument/2006/relationships/image" Target="../media/image44.png"/></Relationships>
</file>

<file path=ppt/slides/_rels/slide11.xml.rels><?xml version="1.0" encoding="UTF-8" standalone="yes"?>
<Relationships xmlns="http://schemas.openxmlformats.org/package/2006/relationships"><Relationship Id="rId3" Type="http://schemas.openxmlformats.org/officeDocument/2006/relationships/image" Target="../media/image48.png"/><Relationship Id="rId4" Type="http://schemas.openxmlformats.org/officeDocument/2006/relationships/image" Target="../media/image49.emf"/><Relationship Id="rId1" Type="http://schemas.openxmlformats.org/officeDocument/2006/relationships/slideLayout" Target="../slideLayouts/slideLayout2.xml"/><Relationship Id="rId2" Type="http://schemas.openxmlformats.org/officeDocument/2006/relationships/image" Target="../media/image4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0.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7"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6" Type="http://schemas.openxmlformats.org/officeDocument/2006/relationships/image" Target="../media/image14.emf"/><Relationship Id="rId7" Type="http://schemas.openxmlformats.org/officeDocument/2006/relationships/image" Target="../media/image15.emf"/><Relationship Id="rId8"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8.tiff"/><Relationship Id="rId6" Type="http://schemas.openxmlformats.org/officeDocument/2006/relationships/image" Target="../media/image19.emf"/><Relationship Id="rId7" Type="http://schemas.openxmlformats.org/officeDocument/2006/relationships/image" Target="../media/image20.emf"/><Relationship Id="rId8" Type="http://schemas.openxmlformats.org/officeDocument/2006/relationships/image" Target="../media/image21.emf"/><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5.xml.rels><?xml version="1.0" encoding="UTF-8" standalone="yes"?>
<Relationships xmlns="http://schemas.openxmlformats.org/package/2006/relationships"><Relationship Id="rId11" Type="http://schemas.openxmlformats.org/officeDocument/2006/relationships/image" Target="../media/image31.emf"/><Relationship Id="rId12" Type="http://schemas.openxmlformats.org/officeDocument/2006/relationships/image" Target="../media/image32.emf"/><Relationship Id="rId1" Type="http://schemas.openxmlformats.org/officeDocument/2006/relationships/slideLayout" Target="../slideLayouts/slideLayout2.xml"/><Relationship Id="rId2" Type="http://schemas.openxmlformats.org/officeDocument/2006/relationships/image" Target="../media/image22.emf"/><Relationship Id="rId3" Type="http://schemas.openxmlformats.org/officeDocument/2006/relationships/image" Target="../media/image23.emf"/><Relationship Id="rId4" Type="http://schemas.openxmlformats.org/officeDocument/2006/relationships/image" Target="../media/image24.emf"/><Relationship Id="rId5" Type="http://schemas.openxmlformats.org/officeDocument/2006/relationships/image" Target="../media/image25.emf"/><Relationship Id="rId6" Type="http://schemas.openxmlformats.org/officeDocument/2006/relationships/image" Target="../media/image26.emf"/><Relationship Id="rId7" Type="http://schemas.openxmlformats.org/officeDocument/2006/relationships/image" Target="../media/image27.emf"/><Relationship Id="rId8" Type="http://schemas.openxmlformats.org/officeDocument/2006/relationships/image" Target="../media/image28.emf"/><Relationship Id="rId9" Type="http://schemas.openxmlformats.org/officeDocument/2006/relationships/image" Target="../media/image29.emf"/><Relationship Id="rId10" Type="http://schemas.openxmlformats.org/officeDocument/2006/relationships/image" Target="../media/image30.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png"/><Relationship Id="rId3" Type="http://schemas.openxmlformats.org/officeDocument/2006/relationships/image" Target="../media/image34.emf"/></Relationships>
</file>

<file path=ppt/slides/_rels/slide7.xml.rels><?xml version="1.0" encoding="UTF-8" standalone="yes"?>
<Relationships xmlns="http://schemas.openxmlformats.org/package/2006/relationships"><Relationship Id="rId3" Type="http://schemas.openxmlformats.org/officeDocument/2006/relationships/image" Target="../media/image36.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35.tiff"/></Relationships>
</file>

<file path=ppt/slides/_rels/slide8.xml.rels><?xml version="1.0" encoding="UTF-8" standalone="yes"?>
<Relationships xmlns="http://schemas.openxmlformats.org/package/2006/relationships"><Relationship Id="rId3" Type="http://schemas.openxmlformats.org/officeDocument/2006/relationships/image" Target="../media/image39.emf"/><Relationship Id="rId4" Type="http://schemas.openxmlformats.org/officeDocument/2006/relationships/image" Target="../media/image40.png"/><Relationship Id="rId5" Type="http://schemas.openxmlformats.org/officeDocument/2006/relationships/image" Target="../media/image41.tiff"/><Relationship Id="rId6" Type="http://schemas.openxmlformats.org/officeDocument/2006/relationships/image" Target="../media/image42.tiff"/><Relationship Id="rId7" Type="http://schemas.openxmlformats.org/officeDocument/2006/relationships/image" Target="../media/image43.tiff"/><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2.tiff"/><Relationship Id="rId3" Type="http://schemas.openxmlformats.org/officeDocument/2006/relationships/image" Target="../media/image4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4048" y="1341901"/>
            <a:ext cx="11360799" cy="2736799"/>
          </a:xfrm>
        </p:spPr>
        <p:txBody>
          <a:bodyPr anchor="ctr"/>
          <a:lstStyle/>
          <a:p>
            <a:pPr>
              <a:spcBef>
                <a:spcPts val="1800"/>
              </a:spcBef>
            </a:pPr>
            <a:r>
              <a:rPr lang="en-US" sz="5400" dirty="0">
                <a:solidFill>
                  <a:srgbClr val="C00000"/>
                </a:solidFill>
              </a:rPr>
              <a:t>BME 790</a:t>
            </a:r>
            <a:r>
              <a:rPr lang="en-US" sz="4000" dirty="0"/>
              <a:t/>
            </a:r>
            <a:br>
              <a:rPr lang="en-US" sz="4000" dirty="0"/>
            </a:br>
            <a:r>
              <a:rPr lang="en-US" sz="3200" dirty="0">
                <a:solidFill>
                  <a:schemeClr val="bg1">
                    <a:lumMod val="65000"/>
                  </a:schemeClr>
                </a:solidFill>
              </a:rPr>
              <a:t>Spring 2017</a:t>
            </a:r>
            <a:br>
              <a:rPr lang="en-US" sz="3200" dirty="0">
                <a:solidFill>
                  <a:schemeClr val="bg1">
                    <a:lumMod val="65000"/>
                  </a:schemeClr>
                </a:solidFill>
              </a:rPr>
            </a:br>
            <a:r>
              <a:rPr lang="en-US" sz="3200" dirty="0">
                <a:solidFill>
                  <a:schemeClr val="bg1">
                    <a:lumMod val="65000"/>
                  </a:schemeClr>
                </a:solidFill>
              </a:rPr>
              <a:t>Weekly Summary</a:t>
            </a:r>
          </a:p>
        </p:txBody>
      </p:sp>
      <p:sp>
        <p:nvSpPr>
          <p:cNvPr id="3" name="Subtitle 2"/>
          <p:cNvSpPr>
            <a:spLocks noGrp="1"/>
          </p:cNvSpPr>
          <p:nvPr>
            <p:ph type="subTitle" idx="1"/>
          </p:nvPr>
        </p:nvSpPr>
        <p:spPr>
          <a:xfrm>
            <a:off x="199469" y="4427225"/>
            <a:ext cx="11360799" cy="1399996"/>
          </a:xfrm>
        </p:spPr>
        <p:txBody>
          <a:bodyPr/>
          <a:lstStyle/>
          <a:p>
            <a:pPr algn="l"/>
            <a:r>
              <a:rPr lang="en-US" sz="2000" dirty="0">
                <a:latin typeface="+mn-lt"/>
              </a:rPr>
              <a:t>Author: Daniel A Hagen</a:t>
            </a:r>
          </a:p>
          <a:p>
            <a:pPr algn="l"/>
            <a:r>
              <a:rPr lang="en-US" sz="2000" dirty="0">
                <a:latin typeface="+mn-lt"/>
              </a:rPr>
              <a:t>Week: </a:t>
            </a:r>
            <a:r>
              <a:rPr lang="en-US" sz="2000" dirty="0" smtClean="0">
                <a:latin typeface="+mn-lt"/>
              </a:rPr>
              <a:t>03/10/17-03/17/17</a:t>
            </a:r>
            <a:r>
              <a:rPr lang="en-US" sz="2000" dirty="0">
                <a:latin typeface="+mn-lt"/>
              </a:rPr>
              <a:t/>
            </a:r>
            <a:br>
              <a:rPr lang="en-US" sz="2000" dirty="0">
                <a:latin typeface="+mn-lt"/>
              </a:rPr>
            </a:br>
            <a:r>
              <a:rPr lang="en-US" sz="2000" dirty="0" smtClean="0">
                <a:latin typeface="+mn-lt"/>
              </a:rPr>
              <a:t>Review of </a:t>
            </a:r>
            <a:r>
              <a:rPr lang="en-US" sz="2000" dirty="0" err="1" smtClean="0">
                <a:latin typeface="+mn-lt"/>
              </a:rPr>
              <a:t>Babikian</a:t>
            </a:r>
            <a:r>
              <a:rPr lang="en-US" sz="2000" dirty="0" smtClean="0">
                <a:latin typeface="+mn-lt"/>
              </a:rPr>
              <a:t>, S., Valero-Cuevas</a:t>
            </a:r>
            <a:r>
              <a:rPr lang="en-US" sz="2000" dirty="0">
                <a:latin typeface="+mn-lt"/>
              </a:rPr>
              <a:t>, F. </a:t>
            </a:r>
            <a:r>
              <a:rPr lang="en-US" sz="2000" dirty="0" smtClean="0">
                <a:latin typeface="+mn-lt"/>
              </a:rPr>
              <a:t>J., </a:t>
            </a:r>
            <a:r>
              <a:rPr lang="en-US" sz="2000" dirty="0" err="1" smtClean="0">
                <a:latin typeface="+mn-lt"/>
              </a:rPr>
              <a:t>Kanso</a:t>
            </a:r>
            <a:r>
              <a:rPr lang="en-US" sz="2000" dirty="0" smtClean="0">
                <a:latin typeface="+mn-lt"/>
              </a:rPr>
              <a:t>, E., 2016. Slow Movements of Bio-Inspired Limbs. </a:t>
            </a:r>
            <a:r>
              <a:rPr lang="en-US" sz="2000" i="1" dirty="0" smtClean="0">
                <a:latin typeface="+mn-lt"/>
              </a:rPr>
              <a:t>Journal of Nonlinear Science</a:t>
            </a:r>
            <a:r>
              <a:rPr lang="en-US" sz="2000" dirty="0">
                <a:latin typeface="+mn-lt"/>
              </a:rPr>
              <a:t> </a:t>
            </a:r>
            <a:r>
              <a:rPr lang="en-US" sz="2000" i="1" dirty="0" smtClean="0">
                <a:latin typeface="+mn-lt"/>
              </a:rPr>
              <a:t>26, 1293-1309.</a:t>
            </a:r>
            <a:endParaRPr lang="en-US" sz="2000" i="1" dirty="0">
              <a:latin typeface="+mn-lt"/>
            </a:endParaRPr>
          </a:p>
        </p:txBody>
      </p:sp>
      <p:cxnSp>
        <p:nvCxnSpPr>
          <p:cNvPr id="5" name="Straight Connector 4"/>
          <p:cNvCxnSpPr/>
          <p:nvPr/>
        </p:nvCxnSpPr>
        <p:spPr>
          <a:xfrm>
            <a:off x="3149600" y="2609273"/>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5938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2" name="TextBox 31"/>
              <p:cNvSpPr txBox="1"/>
              <p:nvPr/>
            </p:nvSpPr>
            <p:spPr>
              <a:xfrm>
                <a:off x="258618" y="1066801"/>
                <a:ext cx="5920509" cy="4627410"/>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cs typeface="Times New Roman" panose="02020603050405020304" pitchFamily="18" charset="0"/>
                  </a:rPr>
                  <a:t>Similar methods were used for </a:t>
                </a:r>
                <a:r>
                  <a:rPr lang="en-US" dirty="0" smtClean="0">
                    <a:solidFill>
                      <a:srgbClr val="C00000"/>
                    </a:solidFill>
                    <a:cs typeface="Times New Roman" panose="02020603050405020304" pitchFamily="18" charset="0"/>
                  </a:rPr>
                  <a:t>tracking given configuration space trajectories</a:t>
                </a:r>
                <a:r>
                  <a:rPr lang="en-US" dirty="0" smtClean="0">
                    <a:solidFill>
                      <a:srgbClr val="000000"/>
                    </a:solidFill>
                    <a:cs typeface="Times New Roman" panose="02020603050405020304" pitchFamily="18" charset="0"/>
                  </a:rPr>
                  <a:t>. Specifically, given a unitless-time series of </a:t>
                </a:r>
                <a14:m>
                  <m:oMath xmlns:m="http://schemas.openxmlformats.org/officeDocument/2006/math">
                    <m:acc>
                      <m:accPr>
                        <m:chr m:val="⃗"/>
                        <m:ctrlPr>
                          <a:rPr lang="en-US" b="0" i="1" dirty="0" smtClean="0">
                            <a:solidFill>
                              <a:srgbClr val="000000"/>
                            </a:solidFill>
                            <a:latin typeface="Cambria Math" charset="0"/>
                            <a:cs typeface="Times New Roman" panose="02020603050405020304" pitchFamily="18" charset="0"/>
                          </a:rPr>
                        </m:ctrlPr>
                      </m:accPr>
                      <m:e>
                        <m:r>
                          <a:rPr lang="en-US" i="1" dirty="0" smtClean="0">
                            <a:solidFill>
                              <a:srgbClr val="000000"/>
                            </a:solidFill>
                            <a:latin typeface="Cambria Math" charset="0"/>
                            <a:cs typeface="Times New Roman" panose="02020603050405020304" pitchFamily="18" charset="0"/>
                          </a:rPr>
                          <m:t>𝜃</m:t>
                        </m:r>
                      </m:e>
                    </m:acc>
                  </m:oMath>
                </a14:m>
                <a:r>
                  <a:rPr lang="en-US" dirty="0" smtClean="0">
                    <a:solidFill>
                      <a:srgbClr val="000000"/>
                    </a:solidFill>
                    <a:cs typeface="Times New Roman" panose="02020603050405020304" pitchFamily="18" charset="0"/>
                  </a:rPr>
                  <a:t>, assuming continuous control of stiffness parameters, the change in configuration variables results in an optimal set of stiffness parameters at each iteration that produce unitless-time series of stiffness parameters.</a:t>
                </a:r>
                <a:endParaRPr lang="en-US" dirty="0" smtClean="0">
                  <a:solidFill>
                    <a:srgbClr val="000000"/>
                  </a:solidFill>
                  <a:cs typeface="Times New Roman" panose="02020603050405020304" pitchFamily="18" charset="0"/>
                </a:endParaRPr>
              </a:p>
            </p:txBody>
          </p:sp>
        </mc:Choice>
        <mc:Fallback>
          <p:sp>
            <p:nvSpPr>
              <p:cNvPr id="32" name="TextBox 31"/>
              <p:cNvSpPr txBox="1">
                <a:spLocks noRot="1" noChangeAspect="1" noMove="1" noResize="1" noEditPoints="1" noAdjustHandles="1" noChangeArrowheads="1" noChangeShapeType="1" noTextEdit="1"/>
              </p:cNvSpPr>
              <p:nvPr/>
            </p:nvSpPr>
            <p:spPr>
              <a:xfrm>
                <a:off x="258618" y="1066801"/>
                <a:ext cx="5920509" cy="4627410"/>
              </a:xfrm>
              <a:prstGeom prst="rect">
                <a:avLst/>
              </a:prstGeom>
              <a:blipFill rotWithShape="0">
                <a:blip r:embed="rId2"/>
                <a:stretch>
                  <a:fillRect l="-2366" t="-659" r="-2366"/>
                </a:stretch>
              </a:blipFill>
            </p:spPr>
            <p:txBody>
              <a:bodyPr/>
              <a:lstStyle/>
              <a:p>
                <a:r>
                  <a:rPr lang="en-US">
                    <a:noFill/>
                  </a:rPr>
                  <a:t> </a:t>
                </a:r>
              </a:p>
            </p:txBody>
          </p:sp>
        </mc:Fallback>
      </mc:AlternateContent>
      <p:sp>
        <p:nvSpPr>
          <p:cNvPr id="3" name="Subtitle 2"/>
          <p:cNvSpPr>
            <a:spLocks noGrp="1"/>
          </p:cNvSpPr>
          <p:nvPr>
            <p:ph type="subTitle" idx="1"/>
          </p:nvPr>
        </p:nvSpPr>
        <p:spPr>
          <a:xfrm>
            <a:off x="378656" y="277091"/>
            <a:ext cx="9832144" cy="633088"/>
          </a:xfrm>
        </p:spPr>
        <p:txBody>
          <a:bodyPr/>
          <a:lstStyle/>
          <a:p>
            <a:pPr algn="l"/>
            <a:r>
              <a:rPr lang="en-US" dirty="0" smtClean="0"/>
              <a:t>Optimality Problem with </a:t>
            </a:r>
            <a:r>
              <a:rPr lang="en-US" smtClean="0"/>
              <a:t>Desired Trajectories</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cxnSpLocks/>
          </p:cNvCxnSpPr>
          <p:nvPr/>
        </p:nvCxnSpPr>
        <p:spPr>
          <a:xfrm flipH="1">
            <a:off x="6388669" y="1039661"/>
            <a:ext cx="3462" cy="4611469"/>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3"/>
          <a:stretch>
            <a:fillRect/>
          </a:stretch>
        </p:blipFill>
        <p:spPr>
          <a:xfrm>
            <a:off x="585704" y="3205025"/>
            <a:ext cx="5266336" cy="2489186"/>
          </a:xfrm>
          <a:prstGeom prst="rect">
            <a:avLst/>
          </a:prstGeom>
        </p:spPr>
      </p:pic>
      <p:pic>
        <p:nvPicPr>
          <p:cNvPr id="5" name="Picture 4"/>
          <p:cNvPicPr>
            <a:picLocks noChangeAspect="1"/>
          </p:cNvPicPr>
          <p:nvPr/>
        </p:nvPicPr>
        <p:blipFill>
          <a:blip r:embed="rId4"/>
          <a:stretch>
            <a:fillRect/>
          </a:stretch>
        </p:blipFill>
        <p:spPr>
          <a:xfrm>
            <a:off x="6601673" y="1362283"/>
            <a:ext cx="5466145" cy="2456979"/>
          </a:xfrm>
          <a:prstGeom prst="rect">
            <a:avLst/>
          </a:prstGeom>
        </p:spPr>
      </p:pic>
      <p:sp>
        <p:nvSpPr>
          <p:cNvPr id="17" name="TextBox 16"/>
          <p:cNvSpPr txBox="1"/>
          <p:nvPr/>
        </p:nvSpPr>
        <p:spPr>
          <a:xfrm>
            <a:off x="6608598" y="3983190"/>
            <a:ext cx="5466146" cy="4627410"/>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cs typeface="Times New Roman" panose="02020603050405020304" pitchFamily="18" charset="0"/>
              </a:rPr>
              <a:t>Adjusting the pretensioning and moment arm values to be either posture dependent or constant reveals that the control of stiffness parameters becomes smoother for posture dependent control parameters. </a:t>
            </a:r>
            <a:endParaRPr lang="en-US" dirty="0" smtClean="0">
              <a:solidFill>
                <a:srgbClr val="000000"/>
              </a:solidFill>
              <a:cs typeface="Times New Roman" panose="02020603050405020304" pitchFamily="18" charset="0"/>
            </a:endParaRPr>
          </a:p>
        </p:txBody>
      </p:sp>
    </p:spTree>
    <p:extLst>
      <p:ext uri="{BB962C8B-B14F-4D97-AF65-F5344CB8AC3E}">
        <p14:creationId xmlns:p14="http://schemas.microsoft.com/office/powerpoint/2010/main" val="1245497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258618" y="1066801"/>
            <a:ext cx="5920509" cy="4627410"/>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cs typeface="Times New Roman" panose="02020603050405020304" pitchFamily="18" charset="0"/>
              </a:rPr>
              <a:t>Previous analysis was conducted under the assumption that the stiffness of a given muscle could be continuously adjusted over the range of stiffness values. To </a:t>
            </a:r>
            <a:r>
              <a:rPr lang="en-US" dirty="0" smtClean="0">
                <a:solidFill>
                  <a:srgbClr val="C00000"/>
                </a:solidFill>
                <a:cs typeface="Times New Roman" panose="02020603050405020304" pitchFamily="18" charset="0"/>
              </a:rPr>
              <a:t>investigate the effects of changes in the resolution of potential stiffness values</a:t>
            </a:r>
            <a:r>
              <a:rPr lang="en-US" dirty="0" smtClean="0">
                <a:solidFill>
                  <a:srgbClr val="000000"/>
                </a:solidFill>
                <a:cs typeface="Times New Roman" panose="02020603050405020304" pitchFamily="18" charset="0"/>
              </a:rPr>
              <a:t>, varying degrees of granularity were imposed on the possible stiffness values and comparisons were made between desired trajectories and the resulting trajectories induced by the available stiffness values. </a:t>
            </a:r>
          </a:p>
          <a:p>
            <a:pPr algn="just">
              <a:spcAft>
                <a:spcPts val="600"/>
              </a:spcAft>
            </a:pPr>
            <a:r>
              <a:rPr lang="en-US" dirty="0" smtClean="0">
                <a:solidFill>
                  <a:srgbClr val="000000"/>
                </a:solidFill>
                <a:cs typeface="Times New Roman" panose="02020603050405020304" pitchFamily="18" charset="0"/>
              </a:rPr>
              <a:t>Assume that the possible stiffness values that a muscle can experience are between 0.1 and 1 (normalized stiffness units). Enforcing varying sampling ratios on this set produce truncated sets of stiffness values with varying resolutions. Specifically, </a:t>
            </a:r>
            <a:endParaRPr lang="en-US" dirty="0" smtClean="0">
              <a:solidFill>
                <a:srgbClr val="000000"/>
              </a:solidFill>
              <a:cs typeface="Times New Roman" panose="02020603050405020304" pitchFamily="18" charset="0"/>
            </a:endParaRPr>
          </a:p>
        </p:txBody>
      </p:sp>
      <p:sp>
        <p:nvSpPr>
          <p:cNvPr id="3" name="Subtitle 2"/>
          <p:cNvSpPr>
            <a:spLocks noGrp="1"/>
          </p:cNvSpPr>
          <p:nvPr>
            <p:ph type="subTitle" idx="1"/>
          </p:nvPr>
        </p:nvSpPr>
        <p:spPr>
          <a:xfrm>
            <a:off x="378656" y="277091"/>
            <a:ext cx="9832144" cy="633088"/>
          </a:xfrm>
        </p:spPr>
        <p:txBody>
          <a:bodyPr/>
          <a:lstStyle/>
          <a:p>
            <a:pPr algn="l"/>
            <a:r>
              <a:rPr lang="en-US" dirty="0" smtClean="0"/>
              <a:t>Reachability Problem</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cxnSpLocks/>
          </p:cNvCxnSpPr>
          <p:nvPr/>
        </p:nvCxnSpPr>
        <p:spPr>
          <a:xfrm flipH="1">
            <a:off x="6388669" y="1039661"/>
            <a:ext cx="3462" cy="4611469"/>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353604" y="4800600"/>
            <a:ext cx="5723196" cy="86647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rotWithShape="1">
          <a:blip r:embed="rId2"/>
          <a:srcRect r="859"/>
          <a:stretch/>
        </p:blipFill>
        <p:spPr>
          <a:xfrm>
            <a:off x="657525" y="4953000"/>
            <a:ext cx="5122694" cy="607488"/>
          </a:xfrm>
          <a:prstGeom prst="rect">
            <a:avLst/>
          </a:prstGeom>
        </p:spPr>
      </p:pic>
      <mc:AlternateContent xmlns:mc="http://schemas.openxmlformats.org/markup-compatibility/2006">
        <mc:Choice xmlns:a14="http://schemas.microsoft.com/office/drawing/2010/main" Requires="a14">
          <p:sp>
            <p:nvSpPr>
              <p:cNvPr id="11" name="TextBox 10"/>
              <p:cNvSpPr txBox="1"/>
              <p:nvPr/>
            </p:nvSpPr>
            <p:spPr>
              <a:xfrm>
                <a:off x="6608598" y="1039661"/>
                <a:ext cx="5444225" cy="4627410"/>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cs typeface="Times New Roman" panose="02020603050405020304" pitchFamily="18" charset="0"/>
                  </a:rPr>
                  <a:t>Therefore, for a </a:t>
                </a:r>
                <a14:m>
                  <m:oMath xmlns:m="http://schemas.openxmlformats.org/officeDocument/2006/math">
                    <m:r>
                      <m:rPr>
                        <m:sty m:val="p"/>
                      </m:rPr>
                      <a:rPr lang="en-US" i="0" dirty="0" smtClean="0">
                        <a:solidFill>
                          <a:srgbClr val="000000"/>
                        </a:solidFill>
                        <a:latin typeface="Latin Modern Roman 10" charset="0"/>
                        <a:ea typeface="Latin Modern Roman 10" charset="0"/>
                        <a:cs typeface="Latin Modern Roman 10" charset="0"/>
                      </a:rPr>
                      <m:t>Δ</m:t>
                    </m:r>
                    <m:r>
                      <a:rPr lang="en-US" i="1" dirty="0" smtClean="0">
                        <a:solidFill>
                          <a:srgbClr val="000000"/>
                        </a:solidFill>
                        <a:latin typeface="Latin Modern Roman 10" charset="0"/>
                        <a:ea typeface="Latin Modern Roman 10" charset="0"/>
                        <a:cs typeface="Latin Modern Roman 10" charset="0"/>
                      </a:rPr>
                      <m:t>𝑘</m:t>
                    </m:r>
                    <m:r>
                      <a:rPr lang="en-US" b="0" i="1" dirty="0" smtClean="0">
                        <a:solidFill>
                          <a:srgbClr val="000000"/>
                        </a:solidFill>
                        <a:latin typeface="Latin Modern Roman 10" charset="0"/>
                        <a:ea typeface="Latin Modern Roman 10" charset="0"/>
                        <a:cs typeface="Latin Modern Roman 10" charset="0"/>
                      </a:rPr>
                      <m:t>=0.05</m:t>
                    </m:r>
                  </m:oMath>
                </a14:m>
                <a:r>
                  <a:rPr lang="en-US" dirty="0" smtClean="0">
                    <a:solidFill>
                      <a:srgbClr val="000000"/>
                    </a:solidFill>
                    <a:latin typeface="Latin Modern Roman 10" charset="0"/>
                    <a:ea typeface="Latin Modern Roman 10" charset="0"/>
                    <a:cs typeface="Latin Modern Roman 10" charset="0"/>
                  </a:rPr>
                  <a:t> </a:t>
                </a:r>
                <a:r>
                  <a:rPr lang="en-US" dirty="0" smtClean="0">
                    <a:solidFill>
                      <a:srgbClr val="000000"/>
                    </a:solidFill>
                    <a:ea typeface="Latin Modern Roman 10" charset="0"/>
                    <a:cs typeface="Latin Modern Roman 10" charset="0"/>
                  </a:rPr>
                  <a:t>there exist 19 possible stiffness values for each muscle, resulting in </a:t>
                </a:r>
                <a14:m>
                  <m:oMath xmlns:m="http://schemas.openxmlformats.org/officeDocument/2006/math">
                    <m:sSup>
                      <m:sSupPr>
                        <m:ctrlPr>
                          <a:rPr lang="en-US" b="0" i="1" smtClean="0">
                            <a:solidFill>
                              <a:srgbClr val="000000"/>
                            </a:solidFill>
                            <a:latin typeface="Cambria Math" charset="0"/>
                            <a:ea typeface="Latin Modern Roman 10" charset="0"/>
                            <a:cs typeface="Latin Modern Roman 10" charset="0"/>
                          </a:rPr>
                        </m:ctrlPr>
                      </m:sSupPr>
                      <m:e>
                        <m:r>
                          <a:rPr lang="en-US" b="0" i="1" smtClean="0">
                            <a:solidFill>
                              <a:srgbClr val="000000"/>
                            </a:solidFill>
                            <a:latin typeface="Cambria Math" charset="0"/>
                            <a:ea typeface="Latin Modern Roman 10" charset="0"/>
                            <a:cs typeface="Latin Modern Roman 10" charset="0"/>
                          </a:rPr>
                          <m:t>19</m:t>
                        </m:r>
                      </m:e>
                      <m:sup>
                        <m:r>
                          <a:rPr lang="en-US" b="0" i="1" smtClean="0">
                            <a:solidFill>
                              <a:srgbClr val="000000"/>
                            </a:solidFill>
                            <a:latin typeface="Cambria Math" charset="0"/>
                            <a:ea typeface="Latin Modern Roman 10" charset="0"/>
                            <a:cs typeface="Latin Modern Roman 10" charset="0"/>
                          </a:rPr>
                          <m:t>4</m:t>
                        </m:r>
                      </m:sup>
                    </m:sSup>
                  </m:oMath>
                </a14:m>
                <a:r>
                  <a:rPr lang="en-US" dirty="0" smtClean="0">
                    <a:solidFill>
                      <a:srgbClr val="000000"/>
                    </a:solidFill>
                    <a:latin typeface="Latin Modern Roman 10" charset="0"/>
                    <a:ea typeface="Latin Modern Roman 10" charset="0"/>
                    <a:cs typeface="Latin Modern Roman 10" charset="0"/>
                  </a:rPr>
                  <a:t> </a:t>
                </a:r>
                <a:r>
                  <a:rPr lang="en-US" dirty="0" smtClean="0">
                    <a:solidFill>
                      <a:srgbClr val="000000"/>
                    </a:solidFill>
                    <a:ea typeface="Latin Modern Roman 10" charset="0"/>
                    <a:cs typeface="Latin Modern Roman 10" charset="0"/>
                  </a:rPr>
                  <a:t>possible stiffness matrices. For a given pretensioning update rule, the stiffness matrix completely determines the change in joint angles by: </a:t>
                </a:r>
                <a:endParaRPr lang="en-US" dirty="0">
                  <a:solidFill>
                    <a:srgbClr val="000000"/>
                  </a:solidFill>
                  <a:ea typeface="Latin Modern Roman 10" charset="0"/>
                  <a:cs typeface="Latin Modern Roman 10" charset="0"/>
                </a:endParaRPr>
              </a:p>
              <a:p>
                <a:pPr algn="just">
                  <a:spcAft>
                    <a:spcPts val="600"/>
                  </a:spcAft>
                </a:pPr>
                <a:endParaRPr lang="en-US" dirty="0" smtClean="0">
                  <a:solidFill>
                    <a:srgbClr val="000000"/>
                  </a:solidFill>
                  <a:ea typeface="Latin Modern Roman 10" charset="0"/>
                  <a:cs typeface="Latin Modern Roman 10" charset="0"/>
                </a:endParaRPr>
              </a:p>
              <a:p>
                <a:pPr algn="just">
                  <a:spcAft>
                    <a:spcPts val="600"/>
                  </a:spcAft>
                </a:pPr>
                <a:endParaRPr lang="en-US" dirty="0">
                  <a:solidFill>
                    <a:srgbClr val="000000"/>
                  </a:solidFill>
                  <a:ea typeface="Latin Modern Roman 10" charset="0"/>
                  <a:cs typeface="Latin Modern Roman 10" charset="0"/>
                </a:endParaRPr>
              </a:p>
              <a:p>
                <a:pPr algn="just">
                  <a:spcAft>
                    <a:spcPts val="600"/>
                  </a:spcAft>
                </a:pPr>
                <a:r>
                  <a:rPr lang="en-US" dirty="0" smtClean="0">
                    <a:solidFill>
                      <a:srgbClr val="C00000"/>
                    </a:solidFill>
                    <a:ea typeface="Latin Modern Roman 10" charset="0"/>
                    <a:cs typeface="Latin Modern Roman 10" charset="0"/>
                  </a:rPr>
                  <a:t>Thus, for a given reference posture, it is possible to determine the set of all reachable postures from the set of </a:t>
                </a:r>
                <a:r>
                  <a:rPr lang="en-US" i="1" dirty="0" smtClean="0">
                    <a:solidFill>
                      <a:srgbClr val="C00000"/>
                    </a:solidFill>
                    <a:ea typeface="Latin Modern Roman 10" charset="0"/>
                    <a:cs typeface="Latin Modern Roman 10" charset="0"/>
                  </a:rPr>
                  <a:t>available </a:t>
                </a:r>
                <a:r>
                  <a:rPr lang="en-US" dirty="0" smtClean="0">
                    <a:solidFill>
                      <a:srgbClr val="C00000"/>
                    </a:solidFill>
                    <a:ea typeface="Latin Modern Roman 10" charset="0"/>
                    <a:cs typeface="Latin Modern Roman 10" charset="0"/>
                  </a:rPr>
                  <a:t>stiffness matrices</a:t>
                </a:r>
                <a:r>
                  <a:rPr lang="en-US" dirty="0" smtClean="0">
                    <a:solidFill>
                      <a:srgbClr val="000000"/>
                    </a:solidFill>
                    <a:ea typeface="Latin Modern Roman 10" charset="0"/>
                    <a:cs typeface="Latin Modern Roman 10" charset="0"/>
                  </a:rPr>
                  <a:t>. However, only ”nearby” reachable postures are accepted for analysis to satisfy the quasi-static requirement. This makes a set of ”all reachable postures” given a degree of resolution with which stiffness may be controlled. </a:t>
                </a:r>
                <a:endParaRPr lang="en-US" i="1" dirty="0" smtClean="0">
                  <a:solidFill>
                    <a:srgbClr val="000000"/>
                  </a:solidFill>
                  <a:ea typeface="Latin Modern Roman 10" charset="0"/>
                  <a:cs typeface="Latin Modern Roman 10" charset="0"/>
                </a:endParaRPr>
              </a:p>
            </p:txBody>
          </p:sp>
        </mc:Choice>
        <mc:Fallback>
          <p:sp>
            <p:nvSpPr>
              <p:cNvPr id="11" name="TextBox 10"/>
              <p:cNvSpPr txBox="1">
                <a:spLocks noRot="1" noChangeAspect="1" noMove="1" noResize="1" noEditPoints="1" noAdjustHandles="1" noChangeArrowheads="1" noChangeShapeType="1" noTextEdit="1"/>
              </p:cNvSpPr>
              <p:nvPr/>
            </p:nvSpPr>
            <p:spPr>
              <a:xfrm>
                <a:off x="6608598" y="1039661"/>
                <a:ext cx="5444225" cy="4627410"/>
              </a:xfrm>
              <a:prstGeom prst="rect">
                <a:avLst/>
              </a:prstGeom>
              <a:blipFill rotWithShape="0">
                <a:blip r:embed="rId3"/>
                <a:stretch>
                  <a:fillRect l="-2576" t="-791" r="-2688"/>
                </a:stretch>
              </a:blipFill>
            </p:spPr>
            <p:txBody>
              <a:bodyPr/>
              <a:lstStyle/>
              <a:p>
                <a:r>
                  <a:rPr lang="en-US">
                    <a:noFill/>
                  </a:rPr>
                  <a:t> </a:t>
                </a:r>
              </a:p>
            </p:txBody>
          </p:sp>
        </mc:Fallback>
      </mc:AlternateContent>
      <p:sp>
        <p:nvSpPr>
          <p:cNvPr id="15" name="Rectangle 14"/>
          <p:cNvSpPr/>
          <p:nvPr/>
        </p:nvSpPr>
        <p:spPr>
          <a:xfrm>
            <a:off x="7467600" y="2514600"/>
            <a:ext cx="3429000" cy="6858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4"/>
          <a:stretch>
            <a:fillRect/>
          </a:stretch>
        </p:blipFill>
        <p:spPr>
          <a:xfrm>
            <a:off x="7620000" y="2667000"/>
            <a:ext cx="3132842" cy="365228"/>
          </a:xfrm>
          <a:prstGeom prst="rect">
            <a:avLst/>
          </a:prstGeom>
        </p:spPr>
      </p:pic>
    </p:spTree>
    <p:extLst>
      <p:ext uri="{BB962C8B-B14F-4D97-AF65-F5344CB8AC3E}">
        <p14:creationId xmlns:p14="http://schemas.microsoft.com/office/powerpoint/2010/main" val="1281298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258618" y="1066801"/>
            <a:ext cx="11476182" cy="4627410"/>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cs typeface="Times New Roman" panose="02020603050405020304" pitchFamily="18" charset="0"/>
              </a:rPr>
              <a:t>For a given desired trajectory they postulate that the </a:t>
            </a:r>
            <a:r>
              <a:rPr lang="en-US" dirty="0" smtClean="0">
                <a:solidFill>
                  <a:srgbClr val="C00000"/>
                </a:solidFill>
                <a:cs typeface="Times New Roman" panose="02020603050405020304" pitchFamily="18" charset="0"/>
              </a:rPr>
              <a:t>system will select the “nearest” reachable posture </a:t>
            </a:r>
            <a:r>
              <a:rPr lang="en-US" dirty="0" smtClean="0">
                <a:solidFill>
                  <a:srgbClr val="000000"/>
                </a:solidFill>
                <a:cs typeface="Times New Roman" panose="02020603050405020304" pitchFamily="18" charset="0"/>
              </a:rPr>
              <a:t>along that trajectory as it progresses along. For </a:t>
            </a:r>
            <a:r>
              <a:rPr lang="en-US" dirty="0" smtClean="0">
                <a:solidFill>
                  <a:srgbClr val="C00000"/>
                </a:solidFill>
                <a:cs typeface="Times New Roman" panose="02020603050405020304" pitchFamily="18" charset="0"/>
              </a:rPr>
              <a:t>decreased resolution systems</a:t>
            </a:r>
            <a:r>
              <a:rPr lang="en-US" dirty="0" smtClean="0">
                <a:solidFill>
                  <a:srgbClr val="000000"/>
                </a:solidFill>
                <a:cs typeface="Times New Roman" panose="02020603050405020304" pitchFamily="18" charset="0"/>
              </a:rPr>
              <a:t>, the </a:t>
            </a:r>
            <a:r>
              <a:rPr lang="en-US" dirty="0" smtClean="0">
                <a:solidFill>
                  <a:srgbClr val="C00000"/>
                </a:solidFill>
                <a:cs typeface="Times New Roman" panose="02020603050405020304" pitchFamily="18" charset="0"/>
              </a:rPr>
              <a:t>nearest reachable postures will be farther</a:t>
            </a:r>
            <a:r>
              <a:rPr lang="en-US" dirty="0" smtClean="0">
                <a:solidFill>
                  <a:srgbClr val="000000"/>
                </a:solidFill>
                <a:cs typeface="Times New Roman" panose="02020603050405020304" pitchFamily="18" charset="0"/>
              </a:rPr>
              <a:t> that those of with higher resolution. Thus the </a:t>
            </a:r>
            <a:r>
              <a:rPr lang="en-US" dirty="0" smtClean="0">
                <a:solidFill>
                  <a:srgbClr val="C00000"/>
                </a:solidFill>
                <a:cs typeface="Times New Roman" panose="02020603050405020304" pitchFamily="18" charset="0"/>
              </a:rPr>
              <a:t>transition between “equilibrium postures” will result in large “jumps” which produce rigid non-smooth movement trajectories</a:t>
            </a:r>
            <a:r>
              <a:rPr lang="en-US" dirty="0" smtClean="0">
                <a:solidFill>
                  <a:srgbClr val="000000"/>
                </a:solidFill>
                <a:cs typeface="Times New Roman" panose="02020603050405020304" pitchFamily="18" charset="0"/>
              </a:rPr>
              <a:t>. </a:t>
            </a:r>
          </a:p>
          <a:p>
            <a:pPr algn="just">
              <a:spcAft>
                <a:spcPts val="600"/>
              </a:spcAft>
            </a:pPr>
            <a:r>
              <a:rPr lang="en-US" dirty="0" smtClean="0">
                <a:solidFill>
                  <a:srgbClr val="000000"/>
                </a:solidFill>
                <a:cs typeface="Times New Roman" panose="02020603050405020304" pitchFamily="18" charset="0"/>
              </a:rPr>
              <a:t>They make the point that </a:t>
            </a:r>
            <a:r>
              <a:rPr lang="en-US" dirty="0" smtClean="0">
                <a:solidFill>
                  <a:srgbClr val="C00000"/>
                </a:solidFill>
                <a:cs typeface="Times New Roman" panose="02020603050405020304" pitchFamily="18" charset="0"/>
              </a:rPr>
              <a:t>controllability of stiffness parameters dictates the smoothness of slow movements </a:t>
            </a:r>
            <a:r>
              <a:rPr lang="en-US" dirty="0" smtClean="0">
                <a:solidFill>
                  <a:srgbClr val="000000"/>
                </a:solidFill>
                <a:cs typeface="Times New Roman" panose="02020603050405020304" pitchFamily="18" charset="0"/>
              </a:rPr>
              <a:t>by altering the proximity of the nearest equilibrium posture along a desired movement direction.  </a:t>
            </a:r>
            <a:endParaRPr lang="en-US" dirty="0" smtClean="0">
              <a:solidFill>
                <a:srgbClr val="000000"/>
              </a:solidFill>
              <a:cs typeface="Times New Roman" panose="02020603050405020304" pitchFamily="18" charset="0"/>
            </a:endParaRPr>
          </a:p>
        </p:txBody>
      </p:sp>
      <p:sp>
        <p:nvSpPr>
          <p:cNvPr id="3" name="Subtitle 2"/>
          <p:cNvSpPr>
            <a:spLocks noGrp="1"/>
          </p:cNvSpPr>
          <p:nvPr>
            <p:ph type="subTitle" idx="1"/>
          </p:nvPr>
        </p:nvSpPr>
        <p:spPr>
          <a:xfrm>
            <a:off x="378656" y="277091"/>
            <a:ext cx="9832144" cy="633088"/>
          </a:xfrm>
        </p:spPr>
        <p:txBody>
          <a:bodyPr/>
          <a:lstStyle/>
          <a:p>
            <a:pPr algn="l"/>
            <a:r>
              <a:rPr lang="en-US" dirty="0" smtClean="0"/>
              <a:t>Reachability Problem</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2"/>
          <a:stretch>
            <a:fillRect/>
          </a:stretch>
        </p:blipFill>
        <p:spPr>
          <a:xfrm>
            <a:off x="33403" y="2840765"/>
            <a:ext cx="9636944" cy="2853446"/>
          </a:xfrm>
          <a:prstGeom prst="rect">
            <a:avLst/>
          </a:prstGeom>
        </p:spPr>
      </p:pic>
      <p:sp>
        <p:nvSpPr>
          <p:cNvPr id="12" name="TextBox 11"/>
          <p:cNvSpPr txBox="1"/>
          <p:nvPr/>
        </p:nvSpPr>
        <p:spPr>
          <a:xfrm>
            <a:off x="9563429" y="3276600"/>
            <a:ext cx="2396586" cy="1754326"/>
          </a:xfrm>
          <a:prstGeom prst="rect">
            <a:avLst/>
          </a:prstGeom>
          <a:solidFill>
            <a:schemeClr val="bg1">
              <a:lumMod val="85000"/>
            </a:schemeClr>
          </a:solidFill>
        </p:spPr>
        <p:txBody>
          <a:bodyPr wrap="square" rtlCol="0">
            <a:spAutoFit/>
          </a:bodyPr>
          <a:lstStyle/>
          <a:p>
            <a:r>
              <a:rPr lang="en-US" sz="1200" dirty="0" smtClean="0"/>
              <a:t>As the resolution increases left to right, the set of “reachable postures” becomes a larger subset of the range of motion of the system and as a result the achieved (nearest) </a:t>
            </a:r>
            <a:r>
              <a:rPr lang="en-US" sz="1200" smtClean="0"/>
              <a:t>equilibrium postures </a:t>
            </a:r>
            <a:r>
              <a:rPr lang="en-US" sz="1200" dirty="0" smtClean="0"/>
              <a:t>will more closely approximate the </a:t>
            </a:r>
            <a:r>
              <a:rPr lang="en-US" sz="1200" smtClean="0"/>
              <a:t>desired transitions. </a:t>
            </a:r>
            <a:endParaRPr lang="en-US" sz="1200" dirty="0"/>
          </a:p>
        </p:txBody>
      </p:sp>
    </p:spTree>
    <p:extLst>
      <p:ext uri="{BB962C8B-B14F-4D97-AF65-F5344CB8AC3E}">
        <p14:creationId xmlns:p14="http://schemas.microsoft.com/office/powerpoint/2010/main" val="8425106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04800" y="4969720"/>
            <a:ext cx="11610168" cy="74527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378656" y="277091"/>
            <a:ext cx="5488744" cy="633088"/>
          </a:xfrm>
        </p:spPr>
        <p:txBody>
          <a:bodyPr/>
          <a:lstStyle/>
          <a:p>
            <a:pPr algn="l"/>
            <a:r>
              <a:rPr lang="en-US" dirty="0"/>
              <a:t>Conclusions/Impressions</a:t>
            </a:r>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240873" y="1123560"/>
            <a:ext cx="11618191" cy="3693319"/>
          </a:xfrm>
          <a:prstGeom prst="rect">
            <a:avLst/>
          </a:prstGeom>
          <a:noFill/>
        </p:spPr>
        <p:txBody>
          <a:bodyPr wrap="square" rtlCol="0">
            <a:spAutoFit/>
          </a:bodyPr>
          <a:lstStyle/>
          <a:p>
            <a:pPr algn="just">
              <a:spcAft>
                <a:spcPts val="600"/>
              </a:spcAft>
            </a:pPr>
            <a:r>
              <a:rPr lang="en-US" sz="1600" dirty="0" smtClean="0">
                <a:solidFill>
                  <a:srgbClr val="000000"/>
                </a:solidFill>
                <a:ea typeface="Cambria Math" charset="0"/>
                <a:cs typeface="Cambria Math" charset="0"/>
              </a:rPr>
              <a:t>This paper demonstrated the </a:t>
            </a:r>
            <a:r>
              <a:rPr lang="en-US" sz="1600" dirty="0" smtClean="0">
                <a:solidFill>
                  <a:srgbClr val="C00000"/>
                </a:solidFill>
                <a:ea typeface="Cambria Math" charset="0"/>
                <a:cs typeface="Cambria Math" charset="0"/>
              </a:rPr>
              <a:t>need to pretensioning of tendons to allow for complete controllability of a system</a:t>
            </a:r>
            <a:r>
              <a:rPr lang="en-US" sz="1600" dirty="0" smtClean="0">
                <a:solidFill>
                  <a:srgbClr val="000000"/>
                </a:solidFill>
                <a:ea typeface="Cambria Math" charset="0"/>
                <a:cs typeface="Cambria Math" charset="0"/>
              </a:rPr>
              <a:t>. Additionally, they made the point that </a:t>
            </a:r>
            <a:r>
              <a:rPr lang="en-US" sz="1600" dirty="0" smtClean="0">
                <a:solidFill>
                  <a:srgbClr val="C00000"/>
                </a:solidFill>
                <a:ea typeface="Cambria Math" charset="0"/>
                <a:cs typeface="Cambria Math" charset="0"/>
              </a:rPr>
              <a:t>for posture-dependent moment arm values, the optimal stiffness values </a:t>
            </a:r>
            <a:r>
              <a:rPr lang="en-US" sz="1600" dirty="0" smtClean="0">
                <a:solidFill>
                  <a:srgbClr val="000000"/>
                </a:solidFill>
                <a:ea typeface="Cambria Math" charset="0"/>
                <a:cs typeface="Cambria Math" charset="0"/>
              </a:rPr>
              <a:t>(over the minimal strain energy) not only </a:t>
            </a:r>
            <a:r>
              <a:rPr lang="en-US" sz="1600" dirty="0" smtClean="0">
                <a:solidFill>
                  <a:srgbClr val="C00000"/>
                </a:solidFill>
                <a:ea typeface="Cambria Math" charset="0"/>
                <a:cs typeface="Cambria Math" charset="0"/>
              </a:rPr>
              <a:t>change as a function of “nearby” transition direction</a:t>
            </a:r>
            <a:r>
              <a:rPr lang="en-US" sz="1600" dirty="0" smtClean="0">
                <a:solidFill>
                  <a:srgbClr val="000000"/>
                </a:solidFill>
                <a:ea typeface="Cambria Math" charset="0"/>
                <a:cs typeface="Cambria Math" charset="0"/>
              </a:rPr>
              <a:t> but also </a:t>
            </a:r>
            <a:r>
              <a:rPr lang="en-US" sz="1600" dirty="0" smtClean="0">
                <a:solidFill>
                  <a:srgbClr val="C00000"/>
                </a:solidFill>
                <a:ea typeface="Cambria Math" charset="0"/>
                <a:cs typeface="Cambria Math" charset="0"/>
              </a:rPr>
              <a:t>vary across the range of motion of the system</a:t>
            </a:r>
            <a:r>
              <a:rPr lang="en-US" sz="1600" dirty="0" smtClean="0">
                <a:solidFill>
                  <a:srgbClr val="000000"/>
                </a:solidFill>
                <a:ea typeface="Cambria Math" charset="0"/>
                <a:cs typeface="Cambria Math" charset="0"/>
              </a:rPr>
              <a:t>. They also present a interesting formulation of </a:t>
            </a:r>
            <a:r>
              <a:rPr lang="en-US" sz="1600" dirty="0" smtClean="0">
                <a:solidFill>
                  <a:srgbClr val="C00000"/>
                </a:solidFill>
                <a:ea typeface="Cambria Math" charset="0"/>
                <a:cs typeface="Cambria Math" charset="0"/>
              </a:rPr>
              <a:t>calculating the required stiffness values over a given gait cycle </a:t>
            </a:r>
            <a:r>
              <a:rPr lang="en-US" sz="1600" dirty="0" smtClean="0">
                <a:solidFill>
                  <a:srgbClr val="000000"/>
                </a:solidFill>
                <a:ea typeface="Cambria Math" charset="0"/>
                <a:cs typeface="Cambria Math" charset="0"/>
              </a:rPr>
              <a:t>that would be </a:t>
            </a:r>
            <a:r>
              <a:rPr lang="en-US" sz="1600" dirty="0" smtClean="0">
                <a:solidFill>
                  <a:srgbClr val="C00000"/>
                </a:solidFill>
                <a:ea typeface="Cambria Math" charset="0"/>
                <a:cs typeface="Cambria Math" charset="0"/>
              </a:rPr>
              <a:t>interesting to replicate using differential geometric techniques</a:t>
            </a:r>
            <a:r>
              <a:rPr lang="en-US" sz="1600" dirty="0" smtClean="0">
                <a:solidFill>
                  <a:srgbClr val="000000"/>
                </a:solidFill>
                <a:ea typeface="Cambria Math" charset="0"/>
                <a:cs typeface="Cambria Math" charset="0"/>
              </a:rPr>
              <a:t>. </a:t>
            </a:r>
          </a:p>
          <a:p>
            <a:pPr algn="just">
              <a:spcAft>
                <a:spcPts val="600"/>
              </a:spcAft>
            </a:pPr>
            <a:endParaRPr lang="en-US" sz="1600" dirty="0">
              <a:solidFill>
                <a:srgbClr val="000000"/>
              </a:solidFill>
              <a:ea typeface="Cambria Math" charset="0"/>
              <a:cs typeface="Cambria Math" charset="0"/>
            </a:endParaRPr>
          </a:p>
          <a:p>
            <a:pPr algn="just">
              <a:spcAft>
                <a:spcPts val="600"/>
              </a:spcAft>
            </a:pPr>
            <a:r>
              <a:rPr lang="en-US" sz="1600" dirty="0" smtClean="0">
                <a:solidFill>
                  <a:srgbClr val="000000"/>
                </a:solidFill>
                <a:ea typeface="Cambria Math" charset="0"/>
                <a:cs typeface="Cambria Math" charset="0"/>
              </a:rPr>
              <a:t>One note, however, on the formulation of these techniques and on the set of all “reachable” postures. </a:t>
            </a:r>
            <a:r>
              <a:rPr lang="en-US" sz="1600" dirty="0" smtClean="0">
                <a:solidFill>
                  <a:srgbClr val="C00000"/>
                </a:solidFill>
                <a:ea typeface="Cambria Math" charset="0"/>
                <a:cs typeface="Cambria Math" charset="0"/>
              </a:rPr>
              <a:t>As external torques were neglected, this optimal stiffness formulation will change </a:t>
            </a:r>
            <a:r>
              <a:rPr lang="mr-IN" sz="1600" dirty="0" smtClean="0">
                <a:solidFill>
                  <a:srgbClr val="C00000"/>
                </a:solidFill>
                <a:ea typeface="Cambria Math" charset="0"/>
                <a:cs typeface="Cambria Math" charset="0"/>
              </a:rPr>
              <a:t>–</a:t>
            </a:r>
            <a:r>
              <a:rPr lang="en-US" sz="1600" dirty="0" smtClean="0">
                <a:solidFill>
                  <a:srgbClr val="C00000"/>
                </a:solidFill>
                <a:ea typeface="Cambria Math" charset="0"/>
                <a:cs typeface="Cambria Math" charset="0"/>
              </a:rPr>
              <a:t> solving the equilibrium constraint will no longer coincide with the minimum of the strain energy cost function.</a:t>
            </a:r>
            <a:r>
              <a:rPr lang="en-US" sz="1600" dirty="0" smtClean="0">
                <a:solidFill>
                  <a:srgbClr val="000000"/>
                </a:solidFill>
                <a:ea typeface="Cambria Math" charset="0"/>
                <a:cs typeface="Cambria Math" charset="0"/>
              </a:rPr>
              <a:t> Therefore this analysis is only applicable to small, driftless systems that have low inertia and no external loads. Additionally, the formulation for the set of all reachable postures utilizes a reference-posture-centric technique that finds the set of “reachable” postures when deviating from a reference posture (with only transitions “nearby” being considered) and not the set of reachable postures in the range of motion (based on all available stiffness values). This assumes that the system only makes transitions between reference postures when the set of “reachable” postures intersects the next reference posture along the desired trajectory. </a:t>
            </a:r>
            <a:endParaRPr lang="en-US" sz="1600" dirty="0" smtClean="0">
              <a:solidFill>
                <a:srgbClr val="000000"/>
              </a:solidFill>
              <a:ea typeface="Cambria Math" charset="0"/>
              <a:cs typeface="Cambria Math" charset="0"/>
            </a:endParaRPr>
          </a:p>
        </p:txBody>
      </p:sp>
      <p:sp>
        <p:nvSpPr>
          <p:cNvPr id="5" name="TextBox 4"/>
          <p:cNvSpPr txBox="1"/>
          <p:nvPr/>
        </p:nvSpPr>
        <p:spPr>
          <a:xfrm>
            <a:off x="609600" y="5080749"/>
            <a:ext cx="11734800" cy="523220"/>
          </a:xfrm>
          <a:prstGeom prst="rect">
            <a:avLst/>
          </a:prstGeom>
          <a:noFill/>
        </p:spPr>
        <p:txBody>
          <a:bodyPr wrap="square" rtlCol="0">
            <a:spAutoFit/>
          </a:bodyPr>
          <a:lstStyle/>
          <a:p>
            <a:r>
              <a:rPr lang="en-US" sz="1400" dirty="0" smtClean="0">
                <a:solidFill>
                  <a:srgbClr val="000000"/>
                </a:solidFill>
                <a:ea typeface="Cambria Math" charset="0"/>
                <a:cs typeface="Cambria Math" charset="0"/>
              </a:rPr>
              <a:t>References:</a:t>
            </a:r>
          </a:p>
          <a:p>
            <a:r>
              <a:rPr lang="en-US" sz="1400" dirty="0" err="1"/>
              <a:t>Babikian</a:t>
            </a:r>
            <a:r>
              <a:rPr lang="en-US" sz="1400" dirty="0"/>
              <a:t>, S., Valero-Cuevas, F. J., </a:t>
            </a:r>
            <a:r>
              <a:rPr lang="en-US" sz="1400" dirty="0" err="1"/>
              <a:t>Kanso</a:t>
            </a:r>
            <a:r>
              <a:rPr lang="en-US" sz="1400" dirty="0"/>
              <a:t>, E., 2016. Slow Movements of Bio-Inspired Limbs. </a:t>
            </a:r>
            <a:r>
              <a:rPr lang="en-US" sz="1400" i="1" dirty="0"/>
              <a:t>Journal of Nonlinear Science</a:t>
            </a:r>
            <a:r>
              <a:rPr lang="en-US" sz="1400" dirty="0"/>
              <a:t> </a:t>
            </a:r>
            <a:r>
              <a:rPr lang="en-US" sz="1400" i="1" dirty="0"/>
              <a:t>26, 1293-1309.</a:t>
            </a:r>
            <a:endParaRPr lang="en-US" sz="1400" i="1" dirty="0"/>
          </a:p>
        </p:txBody>
      </p:sp>
    </p:spTree>
    <p:extLst>
      <p:ext uri="{BB962C8B-B14F-4D97-AF65-F5344CB8AC3E}">
        <p14:creationId xmlns:p14="http://schemas.microsoft.com/office/powerpoint/2010/main" val="406853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45491" y="2286000"/>
            <a:ext cx="5826636" cy="114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272830" y="1066800"/>
            <a:ext cx="5575124" cy="2362200"/>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cs typeface="Times New Roman" panose="02020603050405020304" pitchFamily="18" charset="0"/>
              </a:rPr>
              <a:t>Utilizing a </a:t>
            </a:r>
            <a:r>
              <a:rPr lang="en-US" i="1" dirty="0" smtClean="0">
                <a:solidFill>
                  <a:srgbClr val="C00000"/>
                </a:solidFill>
                <a:cs typeface="Times New Roman" panose="02020603050405020304" pitchFamily="18" charset="0"/>
              </a:rPr>
              <a:t>driftless</a:t>
            </a:r>
            <a:r>
              <a:rPr lang="en-US" dirty="0" smtClean="0">
                <a:solidFill>
                  <a:srgbClr val="C00000"/>
                </a:solidFill>
                <a:cs typeface="Times New Roman" panose="02020603050405020304" pitchFamily="18" charset="0"/>
              </a:rPr>
              <a:t> </a:t>
            </a:r>
            <a:r>
              <a:rPr lang="en-US" dirty="0" smtClean="0">
                <a:solidFill>
                  <a:srgbClr val="000000"/>
                </a:solidFill>
                <a:cs typeface="Times New Roman" panose="02020603050405020304" pitchFamily="18" charset="0"/>
              </a:rPr>
              <a:t>mechanical system where </a:t>
            </a:r>
            <a:r>
              <a:rPr lang="en-US" dirty="0" smtClean="0">
                <a:solidFill>
                  <a:srgbClr val="C00000"/>
                </a:solidFill>
                <a:cs typeface="Times New Roman" panose="02020603050405020304" pitchFamily="18" charset="0"/>
              </a:rPr>
              <a:t>movement is controlled</a:t>
            </a:r>
            <a:r>
              <a:rPr lang="en-US" dirty="0" smtClean="0">
                <a:solidFill>
                  <a:srgbClr val="000000"/>
                </a:solidFill>
                <a:cs typeface="Times New Roman" panose="02020603050405020304" pitchFamily="18" charset="0"/>
              </a:rPr>
              <a:t> </a:t>
            </a:r>
            <a:r>
              <a:rPr lang="en-US" i="1" dirty="0" smtClean="0">
                <a:solidFill>
                  <a:srgbClr val="000000"/>
                </a:solidFill>
                <a:cs typeface="Times New Roman" panose="02020603050405020304" pitchFamily="18" charset="0"/>
              </a:rPr>
              <a:t>solely </a:t>
            </a:r>
            <a:r>
              <a:rPr lang="en-US" dirty="0" smtClean="0">
                <a:solidFill>
                  <a:srgbClr val="000000"/>
                </a:solidFill>
                <a:cs typeface="Times New Roman" panose="02020603050405020304" pitchFamily="18" charset="0"/>
              </a:rPr>
              <a:t>by </a:t>
            </a:r>
            <a:r>
              <a:rPr lang="en-US" dirty="0" smtClean="0">
                <a:solidFill>
                  <a:srgbClr val="C00000"/>
                </a:solidFill>
                <a:cs typeface="Times New Roman" panose="02020603050405020304" pitchFamily="18" charset="0"/>
              </a:rPr>
              <a:t>tuning tendons’ stiffness</a:t>
            </a:r>
            <a:r>
              <a:rPr lang="en-US" dirty="0" smtClean="0">
                <a:solidFill>
                  <a:srgbClr val="000000"/>
                </a:solidFill>
                <a:cs typeface="Times New Roman" panose="02020603050405020304" pitchFamily="18" charset="0"/>
              </a:rPr>
              <a:t> parameters, this paper aims to answer three questions:</a:t>
            </a:r>
            <a:endParaRPr lang="en-US" sz="900" dirty="0" smtClean="0">
              <a:solidFill>
                <a:srgbClr val="000000"/>
              </a:solidFill>
              <a:cs typeface="Times New Roman" panose="02020603050405020304" pitchFamily="18" charset="0"/>
            </a:endParaRPr>
          </a:p>
          <a:p>
            <a:pPr marL="342900" indent="-342900" algn="just">
              <a:spcAft>
                <a:spcPts val="600"/>
              </a:spcAft>
              <a:buFont typeface="+mj-lt"/>
              <a:buAutoNum type="arabicPeriod"/>
            </a:pPr>
            <a:r>
              <a:rPr lang="en-US" sz="1600" dirty="0" smtClean="0">
                <a:solidFill>
                  <a:srgbClr val="000000"/>
                </a:solidFill>
                <a:cs typeface="Times New Roman" panose="02020603050405020304" pitchFamily="18" charset="0"/>
              </a:rPr>
              <a:t>Is it </a:t>
            </a:r>
            <a:r>
              <a:rPr lang="en-US" sz="1600" dirty="0" smtClean="0">
                <a:solidFill>
                  <a:srgbClr val="C00000"/>
                </a:solidFill>
                <a:cs typeface="Times New Roman" panose="02020603050405020304" pitchFamily="18" charset="0"/>
              </a:rPr>
              <a:t>possible </a:t>
            </a:r>
            <a:r>
              <a:rPr lang="en-US" sz="1600" dirty="0" smtClean="0">
                <a:solidFill>
                  <a:srgbClr val="000000"/>
                </a:solidFill>
                <a:cs typeface="Times New Roman" panose="02020603050405020304" pitchFamily="18" charset="0"/>
              </a:rPr>
              <a:t>to achieve </a:t>
            </a:r>
            <a:r>
              <a:rPr lang="en-US" sz="1600" dirty="0" smtClean="0">
                <a:solidFill>
                  <a:srgbClr val="C00000"/>
                </a:solidFill>
                <a:cs typeface="Times New Roman" panose="02020603050405020304" pitchFamily="18" charset="0"/>
              </a:rPr>
              <a:t>slow limb movements</a:t>
            </a:r>
            <a:r>
              <a:rPr lang="en-US" sz="1600" dirty="0" smtClean="0">
                <a:solidFill>
                  <a:srgbClr val="000000"/>
                </a:solidFill>
                <a:cs typeface="Times New Roman" panose="02020603050405020304" pitchFamily="18" charset="0"/>
              </a:rPr>
              <a:t>?</a:t>
            </a:r>
          </a:p>
          <a:p>
            <a:pPr marL="342900" indent="-342900" algn="just">
              <a:spcAft>
                <a:spcPts val="600"/>
              </a:spcAft>
              <a:buFont typeface="+mj-lt"/>
              <a:buAutoNum type="arabicPeriod"/>
            </a:pPr>
            <a:r>
              <a:rPr lang="en-US" sz="1600" dirty="0" smtClean="0">
                <a:solidFill>
                  <a:srgbClr val="000000"/>
                </a:solidFill>
                <a:cs typeface="Times New Roman" panose="02020603050405020304" pitchFamily="18" charset="0"/>
              </a:rPr>
              <a:t>Is </a:t>
            </a:r>
            <a:r>
              <a:rPr lang="en-US" sz="1600" dirty="0" smtClean="0">
                <a:solidFill>
                  <a:srgbClr val="C00000"/>
                </a:solidFill>
                <a:cs typeface="Times New Roman" panose="02020603050405020304" pitchFamily="18" charset="0"/>
              </a:rPr>
              <a:t>pretensioning</a:t>
            </a:r>
            <a:r>
              <a:rPr lang="en-US" sz="1600" dirty="0" smtClean="0">
                <a:solidFill>
                  <a:srgbClr val="000000"/>
                </a:solidFill>
                <a:cs typeface="Times New Roman" panose="02020603050405020304" pitchFamily="18" charset="0"/>
              </a:rPr>
              <a:t> of the tendons </a:t>
            </a:r>
            <a:r>
              <a:rPr lang="en-US" sz="1600" dirty="0" smtClean="0">
                <a:solidFill>
                  <a:srgbClr val="C00000"/>
                </a:solidFill>
                <a:cs typeface="Times New Roman" panose="02020603050405020304" pitchFamily="18" charset="0"/>
              </a:rPr>
              <a:t>necessary</a:t>
            </a:r>
            <a:r>
              <a:rPr lang="en-US" sz="1600" dirty="0" smtClean="0">
                <a:solidFill>
                  <a:srgbClr val="000000"/>
                </a:solidFill>
                <a:cs typeface="Times New Roman" panose="02020603050405020304" pitchFamily="18" charset="0"/>
              </a:rPr>
              <a:t>?</a:t>
            </a:r>
          </a:p>
          <a:p>
            <a:pPr marL="342900" indent="-342900" algn="just">
              <a:spcAft>
                <a:spcPts val="600"/>
              </a:spcAft>
              <a:buFont typeface="+mj-lt"/>
              <a:buAutoNum type="arabicPeriod"/>
            </a:pPr>
            <a:r>
              <a:rPr lang="en-US" sz="1600" dirty="0" smtClean="0">
                <a:solidFill>
                  <a:srgbClr val="000000"/>
                </a:solidFill>
                <a:cs typeface="Times New Roman" panose="02020603050405020304" pitchFamily="18" charset="0"/>
              </a:rPr>
              <a:t>How are these </a:t>
            </a:r>
            <a:r>
              <a:rPr lang="en-US" sz="1600" dirty="0" smtClean="0">
                <a:solidFill>
                  <a:srgbClr val="C00000"/>
                </a:solidFill>
                <a:cs typeface="Times New Roman" panose="02020603050405020304" pitchFamily="18" charset="0"/>
              </a:rPr>
              <a:t>movements affected</a:t>
            </a:r>
            <a:r>
              <a:rPr lang="en-US" sz="1600" dirty="0" smtClean="0">
                <a:solidFill>
                  <a:srgbClr val="000000"/>
                </a:solidFill>
                <a:cs typeface="Times New Roman" panose="02020603050405020304" pitchFamily="18" charset="0"/>
              </a:rPr>
              <a:t> by how well </a:t>
            </a:r>
            <a:r>
              <a:rPr lang="en-US" sz="1600" dirty="0" smtClean="0">
                <a:solidFill>
                  <a:srgbClr val="C00000"/>
                </a:solidFill>
                <a:cs typeface="Times New Roman" panose="02020603050405020304" pitchFamily="18" charset="0"/>
              </a:rPr>
              <a:t>stiffness can be modulated</a:t>
            </a:r>
            <a:r>
              <a:rPr lang="en-US" sz="1600" dirty="0" smtClean="0">
                <a:solidFill>
                  <a:srgbClr val="000000"/>
                </a:solidFill>
                <a:cs typeface="Times New Roman" panose="02020603050405020304" pitchFamily="18" charset="0"/>
              </a:rPr>
              <a:t>?</a:t>
            </a:r>
          </a:p>
        </p:txBody>
      </p:sp>
      <p:cxnSp>
        <p:nvCxnSpPr>
          <p:cNvPr id="14" name="Straight Connector 13"/>
          <p:cNvCxnSpPr>
            <a:cxnSpLocks/>
          </p:cNvCxnSpPr>
          <p:nvPr/>
        </p:nvCxnSpPr>
        <p:spPr>
          <a:xfrm flipH="1">
            <a:off x="6076553" y="1027330"/>
            <a:ext cx="3462" cy="461147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378656" y="277091"/>
            <a:ext cx="7241344" cy="633088"/>
          </a:xfrm>
        </p:spPr>
        <p:txBody>
          <a:bodyPr/>
          <a:lstStyle/>
          <a:p>
            <a:pPr algn="l"/>
            <a:r>
              <a:rPr lang="en-US" dirty="0" smtClean="0"/>
              <a:t>Abstract</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a:stretch>
            <a:fillRect/>
          </a:stretch>
        </p:blipFill>
        <p:spPr>
          <a:xfrm>
            <a:off x="6200726" y="2191821"/>
            <a:ext cx="2980776" cy="1128437"/>
          </a:xfrm>
          <a:prstGeom prst="rect">
            <a:avLst/>
          </a:prstGeom>
        </p:spPr>
      </p:pic>
      <p:sp>
        <p:nvSpPr>
          <p:cNvPr id="19" name="Rectangle 18"/>
          <p:cNvSpPr/>
          <p:nvPr/>
        </p:nvSpPr>
        <p:spPr>
          <a:xfrm>
            <a:off x="6175667" y="1069634"/>
            <a:ext cx="5959184" cy="106396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11" name="TextBox 10"/>
              <p:cNvSpPr txBox="1"/>
              <p:nvPr/>
            </p:nvSpPr>
            <p:spPr>
              <a:xfrm>
                <a:off x="6175666" y="1056382"/>
                <a:ext cx="6016334" cy="1107291"/>
              </a:xfrm>
              <a:prstGeom prst="rect">
                <a:avLst/>
              </a:prstGeom>
              <a:noFill/>
            </p:spPr>
            <p:txBody>
              <a:bodyPr wrap="square" rtlCol="0">
                <a:spAutoFit/>
              </a:bodyPr>
              <a:lstStyle/>
              <a:p>
                <a:pPr algn="just"/>
                <a:r>
                  <a:rPr lang="en-US" sz="1600" dirty="0" smtClean="0">
                    <a:solidFill>
                      <a:srgbClr val="000000"/>
                    </a:solidFill>
                  </a:rPr>
                  <a:t>“</a:t>
                </a:r>
                <a:r>
                  <a:rPr lang="en-US" sz="1600" dirty="0" smtClean="0">
                    <a:solidFill>
                      <a:srgbClr val="C00000"/>
                    </a:solidFill>
                  </a:rPr>
                  <a:t>changing the stretched length </a:t>
                </a:r>
                <a:r>
                  <a:rPr lang="en-US" sz="1600" dirty="0" smtClean="0">
                    <a:solidFill>
                      <a:srgbClr val="000000"/>
                    </a:solidFill>
                  </a:rPr>
                  <a:t>of elastic tendons </a:t>
                </a:r>
                <a:r>
                  <a:rPr lang="en-US" sz="1600" dirty="0" smtClean="0">
                    <a:solidFill>
                      <a:srgbClr val="C00000"/>
                    </a:solidFill>
                  </a:rPr>
                  <a:t>generates a force </a:t>
                </a:r>
                <a:r>
                  <a:rPr lang="en-US" sz="1600" dirty="0" smtClean="0">
                    <a:solidFill>
                      <a:srgbClr val="000000"/>
                    </a:solidFill>
                  </a:rPr>
                  <a:t>that in turn </a:t>
                </a:r>
                <a:r>
                  <a:rPr lang="en-US" sz="1600" dirty="0" smtClean="0">
                    <a:solidFill>
                      <a:srgbClr val="C00000"/>
                    </a:solidFill>
                  </a:rPr>
                  <a:t>creates a torque at the joints</a:t>
                </a:r>
                <a:r>
                  <a:rPr lang="mr-IN" sz="1600" dirty="0" smtClean="0">
                    <a:solidFill>
                      <a:srgbClr val="000000"/>
                    </a:solidFill>
                  </a:rPr>
                  <a:t>…</a:t>
                </a:r>
                <a:r>
                  <a:rPr lang="en-US" sz="1600" dirty="0" smtClean="0">
                    <a:solidFill>
                      <a:srgbClr val="000000"/>
                    </a:solidFill>
                  </a:rPr>
                  <a:t> </a:t>
                </a:r>
                <a:r>
                  <a:rPr lang="en-US" sz="1600" dirty="0" smtClean="0">
                    <a:solidFill>
                      <a:srgbClr val="000000"/>
                    </a:solidFill>
                  </a:rPr>
                  <a:t>the </a:t>
                </a:r>
                <a:r>
                  <a:rPr lang="en-US" sz="1600" dirty="0" smtClean="0">
                    <a:solidFill>
                      <a:srgbClr val="C00000"/>
                    </a:solidFill>
                  </a:rPr>
                  <a:t>same force </a:t>
                </a:r>
                <a:r>
                  <a:rPr lang="en-US" sz="1600" dirty="0" smtClean="0">
                    <a:solidFill>
                      <a:srgbClr val="000000"/>
                    </a:solidFill>
                  </a:rPr>
                  <a:t>may be </a:t>
                </a:r>
                <a:r>
                  <a:rPr lang="en-US" sz="1600" dirty="0" smtClean="0">
                    <a:solidFill>
                      <a:srgbClr val="C00000"/>
                    </a:solidFill>
                  </a:rPr>
                  <a:t>produced by changing the spring constant </a:t>
                </a:r>
                <a:r>
                  <a:rPr lang="en-US" sz="1600" dirty="0" smtClean="0">
                    <a:solidFill>
                      <a:srgbClr val="C00000"/>
                    </a:solidFill>
                  </a:rPr>
                  <a:t>[</a:t>
                </a:r>
                <a14:m>
                  <m:oMath xmlns:m="http://schemas.openxmlformats.org/officeDocument/2006/math">
                    <m:r>
                      <m:rPr>
                        <m:sty m:val="p"/>
                      </m:rPr>
                      <a:rPr lang="en-US" sz="1600" b="0" i="0" smtClean="0">
                        <a:solidFill>
                          <a:srgbClr val="C00000"/>
                        </a:solidFill>
                        <a:latin typeface="Cambria Math" charset="0"/>
                        <a:ea typeface="Latin Modern Roman 10" charset="0"/>
                        <a:cs typeface="Latin Modern Roman 10" charset="0"/>
                      </a:rPr>
                      <m:t>Δ</m:t>
                    </m:r>
                    <m:sSub>
                      <m:sSubPr>
                        <m:ctrlPr>
                          <a:rPr lang="en-US" sz="1600" b="0" i="1" dirty="0" smtClean="0">
                            <a:solidFill>
                              <a:srgbClr val="C00000"/>
                            </a:solidFill>
                            <a:latin typeface="Cambria Math" charset="0"/>
                            <a:ea typeface="Latin Modern Roman 10" charset="0"/>
                            <a:cs typeface="Latin Modern Roman 10" charset="0"/>
                          </a:rPr>
                        </m:ctrlPr>
                      </m:sSubPr>
                      <m:e>
                        <m:acc>
                          <m:accPr>
                            <m:chr m:val="⃗"/>
                            <m:ctrlPr>
                              <a:rPr lang="en-US" sz="1600" b="0" i="1" smtClean="0">
                                <a:solidFill>
                                  <a:srgbClr val="C00000"/>
                                </a:solidFill>
                                <a:latin typeface="Cambria Math" charset="0"/>
                                <a:ea typeface="Latin Modern Roman 10" charset="0"/>
                                <a:cs typeface="Latin Modern Roman 10" charset="0"/>
                              </a:rPr>
                            </m:ctrlPr>
                          </m:accPr>
                          <m:e>
                            <m:r>
                              <a:rPr lang="en-US" sz="1600" b="0" i="1" smtClean="0">
                                <a:solidFill>
                                  <a:srgbClr val="C00000"/>
                                </a:solidFill>
                                <a:latin typeface="Cambria Math" charset="0"/>
                                <a:ea typeface="Latin Modern Roman 10" charset="0"/>
                                <a:cs typeface="Latin Modern Roman 10" charset="0"/>
                              </a:rPr>
                              <m:t>𝑙</m:t>
                            </m:r>
                          </m:e>
                        </m:acc>
                      </m:e>
                      <m:sub>
                        <m:r>
                          <a:rPr lang="en-US" sz="1600" b="0" i="1" dirty="0" smtClean="0">
                            <a:solidFill>
                              <a:srgbClr val="C00000"/>
                            </a:solidFill>
                            <a:latin typeface="Cambria Math" charset="0"/>
                            <a:ea typeface="Latin Modern Roman 10" charset="0"/>
                            <a:cs typeface="Latin Modern Roman 10" charset="0"/>
                          </a:rPr>
                          <m:t>𝑜</m:t>
                        </m:r>
                      </m:sub>
                    </m:sSub>
                  </m:oMath>
                </a14:m>
                <a:r>
                  <a:rPr lang="en-US" sz="1600" dirty="0" smtClean="0">
                    <a:solidFill>
                      <a:srgbClr val="C00000"/>
                    </a:solidFill>
                  </a:rPr>
                  <a:t>]</a:t>
                </a:r>
                <a:r>
                  <a:rPr lang="en-US" sz="1600" dirty="0" smtClean="0">
                    <a:solidFill>
                      <a:srgbClr val="000000"/>
                    </a:solidFill>
                  </a:rPr>
                  <a:t>, or stiffness, of the tendon.”</a:t>
                </a:r>
                <a:r>
                  <a:rPr lang="en-US" sz="1600" baseline="30000" dirty="0" smtClean="0">
                    <a:solidFill>
                      <a:srgbClr val="000000"/>
                    </a:solidFill>
                  </a:rPr>
                  <a:t>1</a:t>
                </a:r>
              </a:p>
            </p:txBody>
          </p:sp>
        </mc:Choice>
        <mc:Fallback>
          <p:sp>
            <p:nvSpPr>
              <p:cNvPr id="11" name="TextBox 10"/>
              <p:cNvSpPr txBox="1">
                <a:spLocks noRot="1" noChangeAspect="1" noMove="1" noResize="1" noEditPoints="1" noAdjustHandles="1" noChangeArrowheads="1" noChangeShapeType="1" noTextEdit="1"/>
              </p:cNvSpPr>
              <p:nvPr/>
            </p:nvSpPr>
            <p:spPr>
              <a:xfrm>
                <a:off x="6175666" y="1056382"/>
                <a:ext cx="6016334" cy="1107291"/>
              </a:xfrm>
              <a:prstGeom prst="rect">
                <a:avLst/>
              </a:prstGeom>
              <a:blipFill rotWithShape="0">
                <a:blip r:embed="rId3"/>
                <a:stretch>
                  <a:fillRect l="-507" t="-1648" r="-608" b="-6593"/>
                </a:stretch>
              </a:blipFill>
            </p:spPr>
            <p:txBody>
              <a:bodyPr/>
              <a:lstStyle/>
              <a:p>
                <a:r>
                  <a:rPr lang="en-US">
                    <a:noFill/>
                  </a:rPr>
                  <a:t> </a:t>
                </a:r>
              </a:p>
            </p:txBody>
          </p:sp>
        </mc:Fallback>
      </mc:AlternateContent>
      <p:pic>
        <p:nvPicPr>
          <p:cNvPr id="13" name="Picture 12"/>
          <p:cNvPicPr>
            <a:picLocks noChangeAspect="1"/>
          </p:cNvPicPr>
          <p:nvPr/>
        </p:nvPicPr>
        <p:blipFill>
          <a:blip r:embed="rId4"/>
          <a:stretch>
            <a:fillRect/>
          </a:stretch>
        </p:blipFill>
        <p:spPr>
          <a:xfrm>
            <a:off x="7801927" y="4144942"/>
            <a:ext cx="4250375" cy="1464656"/>
          </a:xfrm>
          <a:prstGeom prst="rect">
            <a:avLst/>
          </a:prstGeom>
        </p:spPr>
      </p:pic>
      <p:sp>
        <p:nvSpPr>
          <p:cNvPr id="20" name="TextBox 19"/>
          <p:cNvSpPr txBox="1"/>
          <p:nvPr/>
        </p:nvSpPr>
        <p:spPr>
          <a:xfrm>
            <a:off x="6076553" y="3337730"/>
            <a:ext cx="6058298" cy="923330"/>
          </a:xfrm>
          <a:prstGeom prst="rect">
            <a:avLst/>
          </a:prstGeom>
          <a:noFill/>
        </p:spPr>
        <p:txBody>
          <a:bodyPr wrap="square" rtlCol="0">
            <a:spAutoFit/>
          </a:bodyPr>
          <a:lstStyle/>
          <a:p>
            <a:pPr algn="just"/>
            <a:r>
              <a:rPr lang="en-US" dirty="0">
                <a:solidFill>
                  <a:srgbClr val="000000"/>
                </a:solidFill>
                <a:cs typeface="Times New Roman" panose="02020603050405020304" pitchFamily="18" charset="0"/>
              </a:rPr>
              <a:t>Altering tendon stiffness to produce equilibrium limb postures </a:t>
            </a:r>
            <a:r>
              <a:rPr lang="en-US" dirty="0">
                <a:solidFill>
                  <a:srgbClr val="C00000"/>
                </a:solidFill>
                <a:cs typeface="Times New Roman" panose="02020603050405020304" pitchFamily="18" charset="0"/>
              </a:rPr>
              <a:t>does </a:t>
            </a:r>
            <a:r>
              <a:rPr lang="en-US" dirty="0" smtClean="0">
                <a:solidFill>
                  <a:srgbClr val="C00000"/>
                </a:solidFill>
                <a:cs typeface="Times New Roman" panose="02020603050405020304" pitchFamily="18" charset="0"/>
              </a:rPr>
              <a:t>not</a:t>
            </a:r>
            <a:r>
              <a:rPr lang="en-US" dirty="0">
                <a:solidFill>
                  <a:srgbClr val="000000"/>
                </a:solidFill>
                <a:cs typeface="Times New Roman" panose="02020603050405020304" pitchFamily="18" charset="0"/>
              </a:rPr>
              <a:t> </a:t>
            </a:r>
            <a:r>
              <a:rPr lang="en-US" dirty="0" smtClean="0">
                <a:solidFill>
                  <a:srgbClr val="C00000"/>
                </a:solidFill>
                <a:cs typeface="Times New Roman" panose="02020603050405020304" pitchFamily="18" charset="0"/>
              </a:rPr>
              <a:t>allow </a:t>
            </a:r>
            <a:r>
              <a:rPr lang="en-US" dirty="0">
                <a:solidFill>
                  <a:srgbClr val="C00000"/>
                </a:solidFill>
                <a:cs typeface="Times New Roman" panose="02020603050405020304" pitchFamily="18" charset="0"/>
              </a:rPr>
              <a:t>for a unique solution </a:t>
            </a:r>
            <a:r>
              <a:rPr lang="en-US" dirty="0">
                <a:solidFill>
                  <a:srgbClr val="000000"/>
                </a:solidFill>
                <a:cs typeface="Times New Roman" panose="02020603050405020304" pitchFamily="18" charset="0"/>
              </a:rPr>
              <a:t>as the system is </a:t>
            </a:r>
            <a:r>
              <a:rPr lang="en-US" dirty="0" smtClean="0">
                <a:solidFill>
                  <a:srgbClr val="C00000"/>
                </a:solidFill>
                <a:cs typeface="Times New Roman" panose="02020603050405020304" pitchFamily="18" charset="0"/>
              </a:rPr>
              <a:t>underdetermined</a:t>
            </a:r>
            <a:r>
              <a:rPr lang="en-US" dirty="0" smtClean="0">
                <a:solidFill>
                  <a:srgbClr val="000000"/>
                </a:solidFill>
                <a:cs typeface="Times New Roman" panose="02020603050405020304" pitchFamily="18" charset="0"/>
              </a:rPr>
              <a:t>. </a:t>
            </a:r>
            <a:endParaRPr lang="en-US" sz="2400" dirty="0">
              <a:solidFill>
                <a:srgbClr val="000000"/>
              </a:solidFill>
            </a:endParaRPr>
          </a:p>
        </p:txBody>
      </p:sp>
      <p:sp>
        <p:nvSpPr>
          <p:cNvPr id="30" name="Rectangle 29"/>
          <p:cNvSpPr/>
          <p:nvPr/>
        </p:nvSpPr>
        <p:spPr>
          <a:xfrm>
            <a:off x="6154054" y="4304404"/>
            <a:ext cx="1500379" cy="141086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6147428" y="4304404"/>
            <a:ext cx="1507005" cy="1384995"/>
          </a:xfrm>
          <a:prstGeom prst="rect">
            <a:avLst/>
          </a:prstGeom>
          <a:noFill/>
        </p:spPr>
        <p:txBody>
          <a:bodyPr wrap="square" rtlCol="0">
            <a:spAutoFit/>
          </a:bodyPr>
          <a:lstStyle/>
          <a:p>
            <a:pPr algn="just"/>
            <a:r>
              <a:rPr lang="en-US" sz="1200" dirty="0" smtClean="0">
                <a:solidFill>
                  <a:srgbClr val="C00000"/>
                </a:solidFill>
                <a:cs typeface="Times New Roman" panose="02020603050405020304" pitchFamily="18" charset="0"/>
              </a:rPr>
              <a:t>Note: The </a:t>
            </a:r>
            <a:r>
              <a:rPr lang="en-US" sz="1200" dirty="0">
                <a:solidFill>
                  <a:srgbClr val="C00000"/>
                </a:solidFill>
                <a:cs typeface="Times New Roman" panose="02020603050405020304" pitchFamily="18" charset="0"/>
              </a:rPr>
              <a:t>same posture can be achieved at varying levels of tendon stiffness (i.e., different levels of co-contraction). </a:t>
            </a:r>
          </a:p>
        </p:txBody>
      </p:sp>
      <p:pic>
        <p:nvPicPr>
          <p:cNvPr id="7" name="Picture 6"/>
          <p:cNvPicPr>
            <a:picLocks noChangeAspect="1"/>
          </p:cNvPicPr>
          <p:nvPr/>
        </p:nvPicPr>
        <p:blipFill>
          <a:blip r:embed="rId5"/>
          <a:stretch>
            <a:fillRect/>
          </a:stretch>
        </p:blipFill>
        <p:spPr>
          <a:xfrm>
            <a:off x="9302213" y="2408269"/>
            <a:ext cx="1074223" cy="666759"/>
          </a:xfrm>
          <a:prstGeom prst="rect">
            <a:avLst/>
          </a:prstGeom>
        </p:spPr>
      </p:pic>
      <p:pic>
        <p:nvPicPr>
          <p:cNvPr id="9" name="Picture 8"/>
          <p:cNvPicPr>
            <a:picLocks noChangeAspect="1"/>
          </p:cNvPicPr>
          <p:nvPr/>
        </p:nvPicPr>
        <p:blipFill>
          <a:blip r:embed="rId6"/>
          <a:stretch>
            <a:fillRect/>
          </a:stretch>
        </p:blipFill>
        <p:spPr>
          <a:xfrm>
            <a:off x="10620211" y="2542485"/>
            <a:ext cx="1405587" cy="398326"/>
          </a:xfrm>
          <a:prstGeom prst="rect">
            <a:avLst/>
          </a:prstGeom>
        </p:spPr>
      </p:pic>
      <p:pic>
        <p:nvPicPr>
          <p:cNvPr id="10" name="Picture 9"/>
          <p:cNvPicPr>
            <a:picLocks noChangeAspect="1"/>
          </p:cNvPicPr>
          <p:nvPr/>
        </p:nvPicPr>
        <p:blipFill>
          <a:blip r:embed="rId7"/>
          <a:stretch>
            <a:fillRect/>
          </a:stretch>
        </p:blipFill>
        <p:spPr>
          <a:xfrm>
            <a:off x="145490" y="3856364"/>
            <a:ext cx="1950009" cy="1642735"/>
          </a:xfrm>
          <a:prstGeom prst="rect">
            <a:avLst/>
          </a:prstGeom>
        </p:spPr>
      </p:pic>
      <p:sp>
        <p:nvSpPr>
          <p:cNvPr id="17" name="TextBox 16"/>
          <p:cNvSpPr txBox="1"/>
          <p:nvPr/>
        </p:nvSpPr>
        <p:spPr>
          <a:xfrm>
            <a:off x="2190354" y="3585620"/>
            <a:ext cx="3657600" cy="2308324"/>
          </a:xfrm>
          <a:prstGeom prst="rect">
            <a:avLst/>
          </a:prstGeom>
          <a:noFill/>
        </p:spPr>
        <p:txBody>
          <a:bodyPr wrap="square" rtlCol="0">
            <a:spAutoFit/>
          </a:bodyPr>
          <a:lstStyle/>
          <a:p>
            <a:pPr algn="just"/>
            <a:r>
              <a:rPr lang="en-US" dirty="0">
                <a:solidFill>
                  <a:srgbClr val="000000"/>
                </a:solidFill>
                <a:cs typeface="Times New Roman" panose="02020603050405020304" pitchFamily="18" charset="0"/>
              </a:rPr>
              <a:t>To address these aims, it was assumed that each </a:t>
            </a:r>
            <a:r>
              <a:rPr lang="en-US" dirty="0">
                <a:solidFill>
                  <a:srgbClr val="C00000"/>
                </a:solidFill>
                <a:cs typeface="Times New Roman" panose="02020603050405020304" pitchFamily="18" charset="0"/>
              </a:rPr>
              <a:t>tendon acted as a linear spring </a:t>
            </a:r>
            <a:r>
              <a:rPr lang="en-US" dirty="0">
                <a:solidFill>
                  <a:srgbClr val="000000"/>
                </a:solidFill>
                <a:cs typeface="Times New Roman" panose="02020603050405020304" pitchFamily="18" charset="0"/>
              </a:rPr>
              <a:t>with a </a:t>
            </a:r>
            <a:r>
              <a:rPr lang="en-US" dirty="0">
                <a:solidFill>
                  <a:srgbClr val="C00000"/>
                </a:solidFill>
                <a:cs typeface="Times New Roman" panose="02020603050405020304" pitchFamily="18" charset="0"/>
              </a:rPr>
              <a:t>variable spring constant (or stiffness)</a:t>
            </a:r>
            <a:r>
              <a:rPr lang="en-US" dirty="0">
                <a:solidFill>
                  <a:srgbClr val="000000"/>
                </a:solidFill>
                <a:cs typeface="Times New Roman" panose="02020603050405020304" pitchFamily="18" charset="0"/>
              </a:rPr>
              <a:t>. Additionally, </a:t>
            </a:r>
            <a:r>
              <a:rPr lang="en-US" dirty="0" smtClean="0">
                <a:solidFill>
                  <a:srgbClr val="000000"/>
                </a:solidFill>
                <a:cs typeface="Times New Roman" panose="02020603050405020304" pitchFamily="18" charset="0"/>
              </a:rPr>
              <a:t>the </a:t>
            </a:r>
            <a:r>
              <a:rPr lang="en-US" dirty="0">
                <a:solidFill>
                  <a:srgbClr val="C00000"/>
                </a:solidFill>
                <a:cs typeface="Times New Roman" panose="02020603050405020304" pitchFamily="18" charset="0"/>
              </a:rPr>
              <a:t>tendons would be pretensioned </a:t>
            </a:r>
            <a:r>
              <a:rPr lang="en-US" dirty="0">
                <a:solidFill>
                  <a:srgbClr val="000000"/>
                </a:solidFill>
                <a:cs typeface="Times New Roman" panose="02020603050405020304" pitchFamily="18" charset="0"/>
              </a:rPr>
              <a:t>by some amount so as </a:t>
            </a:r>
            <a:r>
              <a:rPr lang="en-US" dirty="0">
                <a:solidFill>
                  <a:srgbClr val="C00000"/>
                </a:solidFill>
                <a:cs typeface="Times New Roman" panose="02020603050405020304" pitchFamily="18" charset="0"/>
              </a:rPr>
              <a:t>to not go slack </a:t>
            </a:r>
            <a:r>
              <a:rPr lang="en-US" dirty="0">
                <a:solidFill>
                  <a:srgbClr val="000000"/>
                </a:solidFill>
                <a:cs typeface="Times New Roman" panose="02020603050405020304" pitchFamily="18" charset="0"/>
              </a:rPr>
              <a:t>at any posture.</a:t>
            </a:r>
          </a:p>
          <a:p>
            <a:endParaRPr lang="en-US" dirty="0"/>
          </a:p>
        </p:txBody>
      </p:sp>
    </p:spTree>
    <p:extLst>
      <p:ext uri="{BB962C8B-B14F-4D97-AF65-F5344CB8AC3E}">
        <p14:creationId xmlns:p14="http://schemas.microsoft.com/office/powerpoint/2010/main" val="1994512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2" name="TextBox 31"/>
              <p:cNvSpPr txBox="1"/>
              <p:nvPr/>
            </p:nvSpPr>
            <p:spPr>
              <a:xfrm>
                <a:off x="272829" y="1066801"/>
                <a:ext cx="11614371" cy="4648199"/>
              </a:xfrm>
              <a:prstGeom prst="rect">
                <a:avLst/>
              </a:prstGeom>
              <a:noFill/>
            </p:spPr>
            <p:txBody>
              <a:bodyPr wrap="square" lIns="0" rIns="0" numCol="2" spcCol="365760" rtlCol="0">
                <a:noAutofit/>
              </a:bodyPr>
              <a:lstStyle/>
              <a:p>
                <a:pPr algn="just">
                  <a:spcAft>
                    <a:spcPts val="600"/>
                  </a:spcAft>
                </a:pPr>
                <a:r>
                  <a:rPr lang="en-US" dirty="0" smtClean="0">
                    <a:solidFill>
                      <a:srgbClr val="000000"/>
                    </a:solidFill>
                    <a:cs typeface="Times New Roman" panose="02020603050405020304" pitchFamily="18" charset="0"/>
                  </a:rPr>
                  <a:t>In line with considering tendons as springs, </a:t>
                </a:r>
                <a:r>
                  <a:rPr lang="en-US" dirty="0" smtClean="0">
                    <a:solidFill>
                      <a:srgbClr val="C00000"/>
                    </a:solidFill>
                    <a:cs typeface="Times New Roman" panose="02020603050405020304" pitchFamily="18" charset="0"/>
                  </a:rPr>
                  <a:t>deformation</a:t>
                </a:r>
                <a:r>
                  <a:rPr lang="en-US" dirty="0" smtClean="0">
                    <a:solidFill>
                      <a:srgbClr val="000000"/>
                    </a:solidFill>
                    <a:cs typeface="Times New Roman" panose="02020603050405020304" pitchFamily="18" charset="0"/>
                  </a:rPr>
                  <a:t> induced by a desired change in tendon length </a:t>
                </a:r>
                <a:r>
                  <a:rPr lang="en-US" dirty="0" smtClean="0">
                    <a:solidFill>
                      <a:srgbClr val="C00000"/>
                    </a:solidFill>
                    <a:cs typeface="Times New Roman" panose="02020603050405020304" pitchFamily="18" charset="0"/>
                  </a:rPr>
                  <a:t>creates strain energy</a:t>
                </a:r>
                <a:r>
                  <a:rPr lang="en-US" dirty="0" smtClean="0">
                    <a:solidFill>
                      <a:srgbClr val="000000"/>
                    </a:solidFill>
                    <a:cs typeface="Times New Roman" panose="02020603050405020304" pitchFamily="18" charset="0"/>
                  </a:rPr>
                  <a:t>. The overall strain energy of the system is then calculated as:</a:t>
                </a:r>
              </a:p>
              <a:p>
                <a:pPr algn="just">
                  <a:spcAft>
                    <a:spcPts val="600"/>
                  </a:spcAft>
                </a:pPr>
                <a:endParaRPr lang="en-US" sz="2800" dirty="0">
                  <a:solidFill>
                    <a:srgbClr val="000000"/>
                  </a:solidFill>
                  <a:cs typeface="Times New Roman" panose="02020603050405020304" pitchFamily="18" charset="0"/>
                </a:endParaRPr>
              </a:p>
              <a:p>
                <a:pPr algn="just">
                  <a:spcAft>
                    <a:spcPts val="600"/>
                  </a:spcAft>
                </a:pPr>
                <a:r>
                  <a:rPr lang="en-US" dirty="0" smtClean="0">
                    <a:solidFill>
                      <a:srgbClr val="000000"/>
                    </a:solidFill>
                    <a:cs typeface="Times New Roman" panose="02020603050405020304" pitchFamily="18" charset="0"/>
                  </a:rPr>
                  <a:t>Which resembles the familiar equation </a:t>
                </a:r>
                <a14:m>
                  <m:oMath xmlns:m="http://schemas.openxmlformats.org/officeDocument/2006/math">
                    <m:r>
                      <a:rPr lang="en-US" b="0" i="1" smtClean="0">
                        <a:solidFill>
                          <a:srgbClr val="000000"/>
                        </a:solidFill>
                        <a:latin typeface="Cambria Math" charset="0"/>
                        <a:cs typeface="Times New Roman" panose="02020603050405020304" pitchFamily="18" charset="0"/>
                      </a:rPr>
                      <m:t>𝑈</m:t>
                    </m:r>
                    <m:r>
                      <a:rPr lang="en-US" b="0" i="1" smtClean="0">
                        <a:solidFill>
                          <a:srgbClr val="000000"/>
                        </a:solidFill>
                        <a:latin typeface="Cambria Math" charset="0"/>
                        <a:cs typeface="Times New Roman" panose="02020603050405020304" pitchFamily="18" charset="0"/>
                      </a:rPr>
                      <m:t>=</m:t>
                    </m:r>
                    <m:f>
                      <m:fPr>
                        <m:ctrlPr>
                          <a:rPr lang="en-US" b="0" i="1" smtClean="0">
                            <a:solidFill>
                              <a:srgbClr val="000000"/>
                            </a:solidFill>
                            <a:latin typeface="Cambria Math" charset="0"/>
                            <a:cs typeface="Times New Roman" panose="02020603050405020304" pitchFamily="18" charset="0"/>
                          </a:rPr>
                        </m:ctrlPr>
                      </m:fPr>
                      <m:num>
                        <m:r>
                          <a:rPr lang="en-US" b="0" i="1" smtClean="0">
                            <a:solidFill>
                              <a:srgbClr val="000000"/>
                            </a:solidFill>
                            <a:latin typeface="Cambria Math" charset="0"/>
                            <a:cs typeface="Times New Roman" panose="02020603050405020304" pitchFamily="18" charset="0"/>
                          </a:rPr>
                          <m:t>1</m:t>
                        </m:r>
                      </m:num>
                      <m:den>
                        <m:r>
                          <a:rPr lang="en-US" b="0" i="1" smtClean="0">
                            <a:solidFill>
                              <a:srgbClr val="000000"/>
                            </a:solidFill>
                            <a:latin typeface="Cambria Math" charset="0"/>
                            <a:cs typeface="Times New Roman" panose="02020603050405020304" pitchFamily="18" charset="0"/>
                          </a:rPr>
                          <m:t>2</m:t>
                        </m:r>
                      </m:den>
                    </m:f>
                    <m:r>
                      <a:rPr lang="en-US" b="0" i="1" smtClean="0">
                        <a:solidFill>
                          <a:srgbClr val="000000"/>
                        </a:solidFill>
                        <a:latin typeface="Cambria Math" charset="0"/>
                        <a:cs typeface="Times New Roman" panose="02020603050405020304" pitchFamily="18" charset="0"/>
                      </a:rPr>
                      <m:t>𝑘</m:t>
                    </m:r>
                    <m:r>
                      <a:rPr lang="en-US" b="0" i="1" smtClean="0">
                        <a:solidFill>
                          <a:srgbClr val="000000"/>
                        </a:solidFill>
                        <a:latin typeface="Cambria Math" charset="0"/>
                        <a:cs typeface="Times New Roman" panose="02020603050405020304" pitchFamily="18" charset="0"/>
                      </a:rPr>
                      <m:t>𝛥</m:t>
                    </m:r>
                    <m:sSup>
                      <m:sSupPr>
                        <m:ctrlPr>
                          <a:rPr lang="en-US" b="0" i="1" smtClean="0">
                            <a:solidFill>
                              <a:srgbClr val="000000"/>
                            </a:solidFill>
                            <a:latin typeface="Cambria Math" charset="0"/>
                            <a:cs typeface="Times New Roman" panose="02020603050405020304" pitchFamily="18" charset="0"/>
                          </a:rPr>
                        </m:ctrlPr>
                      </m:sSupPr>
                      <m:e>
                        <m:r>
                          <a:rPr lang="en-US" b="0" i="1" smtClean="0">
                            <a:solidFill>
                              <a:srgbClr val="000000"/>
                            </a:solidFill>
                            <a:latin typeface="Cambria Math" charset="0"/>
                            <a:cs typeface="Times New Roman" panose="02020603050405020304" pitchFamily="18" charset="0"/>
                          </a:rPr>
                          <m:t>𝑥</m:t>
                        </m:r>
                      </m:e>
                      <m:sup>
                        <m:r>
                          <a:rPr lang="en-US" b="0" i="1" smtClean="0">
                            <a:solidFill>
                              <a:srgbClr val="000000"/>
                            </a:solidFill>
                            <a:latin typeface="Cambria Math" charset="0"/>
                            <a:cs typeface="Times New Roman" panose="02020603050405020304" pitchFamily="18" charset="0"/>
                          </a:rPr>
                          <m:t>2</m:t>
                        </m:r>
                      </m:sup>
                    </m:sSup>
                  </m:oMath>
                </a14:m>
                <a:r>
                  <a:rPr lang="en-US" dirty="0" smtClean="0">
                    <a:solidFill>
                      <a:srgbClr val="000000"/>
                    </a:solidFill>
                    <a:cs typeface="Times New Roman" panose="02020603050405020304" pitchFamily="18" charset="0"/>
                  </a:rPr>
                  <a:t> for a system with a spring. </a:t>
                </a:r>
              </a:p>
              <a:p>
                <a:pPr algn="just">
                  <a:spcAft>
                    <a:spcPts val="600"/>
                  </a:spcAft>
                </a:pPr>
                <a:r>
                  <a:rPr lang="en-US" dirty="0" smtClean="0">
                    <a:solidFill>
                      <a:srgbClr val="000000"/>
                    </a:solidFill>
                    <a:cs typeface="Times New Roman" panose="02020603050405020304" pitchFamily="18" charset="0"/>
                  </a:rPr>
                  <a:t>Briefly defined earlier, </a:t>
                </a:r>
                <a:r>
                  <a:rPr lang="en-US" dirty="0" smtClean="0">
                    <a:solidFill>
                      <a:srgbClr val="C00000"/>
                    </a:solidFill>
                    <a:cs typeface="Times New Roman" panose="02020603050405020304" pitchFamily="18" charset="0"/>
                  </a:rPr>
                  <a:t>any slow movement </a:t>
                </a:r>
                <a:r>
                  <a:rPr lang="en-US" dirty="0" smtClean="0">
                    <a:solidFill>
                      <a:srgbClr val="000000"/>
                    </a:solidFill>
                    <a:cs typeface="Times New Roman" panose="02020603050405020304" pitchFamily="18" charset="0"/>
                  </a:rPr>
                  <a:t>away from a reference posture </a:t>
                </a:r>
                <a:r>
                  <a:rPr lang="en-US" dirty="0" smtClean="0">
                    <a:solidFill>
                      <a:srgbClr val="C00000"/>
                    </a:solidFill>
                    <a:cs typeface="Times New Roman" panose="02020603050405020304" pitchFamily="18" charset="0"/>
                  </a:rPr>
                  <a:t>by some small change in joint angles results in an equilibrium posture </a:t>
                </a:r>
                <a:r>
                  <a:rPr lang="en-US" dirty="0" smtClean="0">
                    <a:solidFill>
                      <a:srgbClr val="000000"/>
                    </a:solidFill>
                    <a:cs typeface="Times New Roman" panose="02020603050405020304" pitchFamily="18" charset="0"/>
                  </a:rPr>
                  <a:t>if it satisfies:</a:t>
                </a:r>
              </a:p>
              <a:p>
                <a:pPr algn="just">
                  <a:spcAft>
                    <a:spcPts val="600"/>
                  </a:spcAft>
                </a:pPr>
                <a:endParaRPr lang="en-US" sz="2800" dirty="0" smtClean="0">
                  <a:solidFill>
                    <a:srgbClr val="000000"/>
                  </a:solidFill>
                  <a:cs typeface="Times New Roman" panose="02020603050405020304" pitchFamily="18" charset="0"/>
                </a:endParaRPr>
              </a:p>
              <a:p>
                <a:pPr algn="just">
                  <a:spcAft>
                    <a:spcPts val="600"/>
                  </a:spcAft>
                </a:pPr>
                <a:r>
                  <a:rPr lang="en-US" dirty="0" smtClean="0">
                    <a:solidFill>
                      <a:srgbClr val="000000"/>
                    </a:solidFill>
                    <a:cs typeface="Times New Roman" panose="02020603050405020304" pitchFamily="18" charset="0"/>
                  </a:rPr>
                  <a:t>(where </a:t>
                </a:r>
                <a14:m>
                  <m:oMath xmlns:m="http://schemas.openxmlformats.org/officeDocument/2006/math">
                    <m:acc>
                      <m:accPr>
                        <m:chr m:val="⃗"/>
                        <m:ctrlPr>
                          <a:rPr lang="en-US" b="0" i="1" smtClean="0">
                            <a:solidFill>
                              <a:srgbClr val="000000"/>
                            </a:solidFill>
                            <a:latin typeface="Cambria Math" charset="0"/>
                            <a:cs typeface="Times New Roman" panose="02020603050405020304" pitchFamily="18" charset="0"/>
                          </a:rPr>
                        </m:ctrlPr>
                      </m:accPr>
                      <m:e>
                        <m:r>
                          <a:rPr lang="en-US" b="0" i="1" smtClean="0">
                            <a:solidFill>
                              <a:srgbClr val="000000"/>
                            </a:solidFill>
                            <a:latin typeface="Cambria Math" charset="0"/>
                            <a:cs typeface="Times New Roman" panose="02020603050405020304" pitchFamily="18" charset="0"/>
                          </a:rPr>
                          <m:t>𝜙</m:t>
                        </m:r>
                      </m:e>
                    </m:acc>
                    <m:d>
                      <m:dPr>
                        <m:ctrlPr>
                          <a:rPr lang="en-US" b="0" i="1" dirty="0" smtClean="0">
                            <a:solidFill>
                              <a:srgbClr val="000000"/>
                            </a:solidFill>
                            <a:latin typeface="Cambria Math" charset="0"/>
                            <a:cs typeface="Times New Roman" panose="02020603050405020304" pitchFamily="18" charset="0"/>
                          </a:rPr>
                        </m:ctrlPr>
                      </m:dPr>
                      <m:e>
                        <m:acc>
                          <m:accPr>
                            <m:chr m:val="⃗"/>
                            <m:ctrlPr>
                              <a:rPr lang="en-US" b="0" i="1" dirty="0" smtClean="0">
                                <a:solidFill>
                                  <a:srgbClr val="000000"/>
                                </a:solidFill>
                                <a:latin typeface="Cambria Math" charset="0"/>
                                <a:cs typeface="Times New Roman" panose="02020603050405020304" pitchFamily="18" charset="0"/>
                              </a:rPr>
                            </m:ctrlPr>
                          </m:accPr>
                          <m:e>
                            <m:r>
                              <a:rPr lang="en-US" b="0" i="1" dirty="0" smtClean="0">
                                <a:solidFill>
                                  <a:srgbClr val="000000"/>
                                </a:solidFill>
                                <a:latin typeface="Cambria Math" charset="0"/>
                                <a:cs typeface="Times New Roman" panose="02020603050405020304" pitchFamily="18" charset="0"/>
                              </a:rPr>
                              <m:t>𝜃</m:t>
                            </m:r>
                          </m:e>
                        </m:acc>
                      </m:e>
                    </m:d>
                  </m:oMath>
                </a14:m>
                <a:r>
                  <a:rPr lang="en-US" dirty="0" smtClean="0">
                    <a:solidFill>
                      <a:srgbClr val="000000"/>
                    </a:solidFill>
                    <a:cs typeface="Times New Roman" panose="02020603050405020304" pitchFamily="18" charset="0"/>
                  </a:rPr>
                  <a:t> represents any external torques on the system, such as the torques due to gravity)</a:t>
                </a:r>
              </a:p>
              <a:p>
                <a:pPr algn="just">
                  <a:spcAft>
                    <a:spcPts val="600"/>
                  </a:spcAft>
                </a:pPr>
                <a:r>
                  <a:rPr lang="en-US" dirty="0" smtClean="0">
                    <a:solidFill>
                      <a:srgbClr val="000000"/>
                    </a:solidFill>
                    <a:ea typeface="Times New Roman" charset="0"/>
                    <a:cs typeface="Times New Roman" panose="02020603050405020304" pitchFamily="18" charset="0"/>
                  </a:rPr>
                  <a:t>As these movements are considered </a:t>
                </a:r>
                <a:r>
                  <a:rPr lang="en-US" dirty="0" smtClean="0">
                    <a:solidFill>
                      <a:srgbClr val="C00000"/>
                    </a:solidFill>
                    <a:ea typeface="Times New Roman" charset="0"/>
                    <a:cs typeface="Times New Roman" panose="02020603050405020304" pitchFamily="18" charset="0"/>
                  </a:rPr>
                  <a:t>quasi-static</a:t>
                </a:r>
                <a:r>
                  <a:rPr lang="en-US" dirty="0" smtClean="0">
                    <a:solidFill>
                      <a:srgbClr val="000000"/>
                    </a:solidFill>
                    <a:ea typeface="Times New Roman" charset="0"/>
                    <a:cs typeface="Times New Roman" panose="02020603050405020304" pitchFamily="18" charset="0"/>
                  </a:rPr>
                  <a:t> (i.e., </a:t>
                </a:r>
                <a:r>
                  <a:rPr lang="en-US" dirty="0" smtClean="0">
                    <a:solidFill>
                      <a:srgbClr val="C00000"/>
                    </a:solidFill>
                    <a:ea typeface="Times New Roman" charset="0"/>
                    <a:cs typeface="Times New Roman" panose="02020603050405020304" pitchFamily="18" charset="0"/>
                  </a:rPr>
                  <a:t>movements</a:t>
                </a:r>
                <a:r>
                  <a:rPr lang="en-US" dirty="0" smtClean="0">
                    <a:solidFill>
                      <a:srgbClr val="000000"/>
                    </a:solidFill>
                    <a:ea typeface="Times New Roman" charset="0"/>
                    <a:cs typeface="Times New Roman" panose="02020603050405020304" pitchFamily="18" charset="0"/>
                  </a:rPr>
                  <a:t> that are made only </a:t>
                </a:r>
                <a:r>
                  <a:rPr lang="en-US" dirty="0" smtClean="0">
                    <a:solidFill>
                      <a:srgbClr val="C00000"/>
                    </a:solidFill>
                    <a:ea typeface="Times New Roman" charset="0"/>
                    <a:cs typeface="Times New Roman" panose="02020603050405020304" pitchFamily="18" charset="0"/>
                  </a:rPr>
                  <a:t>to nearby equilibrium postures</a:t>
                </a:r>
                <a:r>
                  <a:rPr lang="en-US" dirty="0" smtClean="0">
                    <a:solidFill>
                      <a:srgbClr val="000000"/>
                    </a:solidFill>
                    <a:ea typeface="Times New Roman" charset="0"/>
                    <a:cs typeface="Times New Roman" panose="02020603050405020304" pitchFamily="18" charset="0"/>
                  </a:rPr>
                  <a:t> where </a:t>
                </a:r>
                <a14:m>
                  <m:oMath xmlns:m="http://schemas.openxmlformats.org/officeDocument/2006/math">
                    <m:r>
                      <m:rPr>
                        <m:sty m:val="p"/>
                      </m:rPr>
                      <a:rPr lang="en-US" i="0" dirty="0" smtClean="0">
                        <a:solidFill>
                          <a:srgbClr val="C00000"/>
                        </a:solidFill>
                        <a:latin typeface="Cambria Math" charset="0"/>
                        <a:ea typeface="Times New Roman" charset="0"/>
                        <a:cs typeface="Times New Roman" panose="02020603050405020304" pitchFamily="18" charset="0"/>
                      </a:rPr>
                      <m:t>Δ</m:t>
                    </m:r>
                    <m:r>
                      <a:rPr lang="en-US" i="1" dirty="0" smtClean="0">
                        <a:solidFill>
                          <a:srgbClr val="C00000"/>
                        </a:solidFill>
                        <a:latin typeface="Cambria Math" charset="0"/>
                        <a:ea typeface="Times New Roman" charset="0"/>
                        <a:cs typeface="Times New Roman" panose="02020603050405020304" pitchFamily="18" charset="0"/>
                      </a:rPr>
                      <m:t>𝜃</m:t>
                    </m:r>
                    <m:r>
                      <a:rPr lang="en-US" i="1" dirty="0" smtClean="0">
                        <a:solidFill>
                          <a:srgbClr val="C00000"/>
                        </a:solidFill>
                        <a:latin typeface="Cambria Math" charset="0"/>
                        <a:ea typeface="Times New Roman" charset="0"/>
                        <a:cs typeface="Times New Roman" panose="02020603050405020304" pitchFamily="18" charset="0"/>
                      </a:rPr>
                      <m:t> </m:t>
                    </m:r>
                  </m:oMath>
                </a14:m>
                <a:r>
                  <a:rPr lang="en-US" dirty="0" smtClean="0">
                    <a:solidFill>
                      <a:srgbClr val="C00000"/>
                    </a:solidFill>
                    <a:ea typeface="Times New Roman" charset="0"/>
                    <a:cs typeface="Times New Roman" panose="02020603050405020304" pitchFamily="18" charset="0"/>
                  </a:rPr>
                  <a:t>is very small</a:t>
                </a:r>
                <a:r>
                  <a:rPr lang="en-US" dirty="0" smtClean="0">
                    <a:solidFill>
                      <a:srgbClr val="000000"/>
                    </a:solidFill>
                    <a:ea typeface="Times New Roman" charset="0"/>
                    <a:cs typeface="Times New Roman" panose="02020603050405020304" pitchFamily="18" charset="0"/>
                  </a:rPr>
                  <a:t>) it is claimed that finding a </a:t>
                </a:r>
                <a:r>
                  <a:rPr lang="en-US" i="1" dirty="0" smtClean="0">
                    <a:solidFill>
                      <a:srgbClr val="000000"/>
                    </a:solidFill>
                    <a:latin typeface="Latin Modern Roman 10" charset="0"/>
                    <a:ea typeface="Latin Modern Roman 10" charset="0"/>
                    <a:cs typeface="Latin Modern Roman 10" charset="0"/>
                  </a:rPr>
                  <a:t>K</a:t>
                </a:r>
                <a:r>
                  <a:rPr lang="en-US" dirty="0" smtClean="0">
                    <a:solidFill>
                      <a:srgbClr val="000000"/>
                    </a:solidFill>
                    <a:ea typeface="Times New Roman" charset="0"/>
                    <a:cs typeface="Times New Roman" panose="02020603050405020304" pitchFamily="18" charset="0"/>
                  </a:rPr>
                  <a:t> to satisfy the equilibrium condition (2) is equivalent to finding the minimum strain energy (1) associated with that transition. The next </a:t>
                </a:r>
                <a:r>
                  <a:rPr lang="en-US" dirty="0" smtClean="0">
                    <a:solidFill>
                      <a:srgbClr val="000000"/>
                    </a:solidFill>
                    <a:ea typeface="Times New Roman" charset="0"/>
                    <a:cs typeface="Times New Roman" panose="02020603050405020304" pitchFamily="18" charset="0"/>
                  </a:rPr>
                  <a:t>slides </a:t>
                </a:r>
                <a:r>
                  <a:rPr lang="en-US" dirty="0" smtClean="0">
                    <a:solidFill>
                      <a:srgbClr val="000000"/>
                    </a:solidFill>
                    <a:ea typeface="Times New Roman" charset="0"/>
                    <a:cs typeface="Times New Roman" panose="02020603050405020304" pitchFamily="18" charset="0"/>
                  </a:rPr>
                  <a:t>shows, however that this is only true when the external torques are considered negligible. </a:t>
                </a:r>
              </a:p>
              <a:p>
                <a:pPr algn="just">
                  <a:spcAft>
                    <a:spcPts val="600"/>
                  </a:spcAft>
                </a:pPr>
                <a:endParaRPr lang="en-US" dirty="0">
                  <a:solidFill>
                    <a:srgbClr val="000000"/>
                  </a:solidFill>
                  <a:ea typeface="Times New Roman" charset="0"/>
                  <a:cs typeface="Times New Roman" panose="02020603050405020304" pitchFamily="18" charset="0"/>
                </a:endParaRPr>
              </a:p>
              <a:p>
                <a:pPr algn="just">
                  <a:spcAft>
                    <a:spcPts val="600"/>
                  </a:spcAft>
                </a:pPr>
                <a:endParaRPr lang="en-US" dirty="0" smtClean="0">
                  <a:solidFill>
                    <a:srgbClr val="000000"/>
                  </a:solidFill>
                  <a:ea typeface="Times New Roman" charset="0"/>
                  <a:cs typeface="Times New Roman" panose="02020603050405020304" pitchFamily="18" charset="0"/>
                </a:endParaRPr>
              </a:p>
              <a:p>
                <a:pPr algn="just">
                  <a:spcAft>
                    <a:spcPts val="600"/>
                  </a:spcAft>
                </a:pPr>
                <a:endParaRPr lang="en-US" sz="3200" dirty="0" smtClean="0">
                  <a:solidFill>
                    <a:srgbClr val="000000"/>
                  </a:solidFill>
                  <a:ea typeface="Times New Roman" charset="0"/>
                  <a:cs typeface="Times New Roman" panose="02020603050405020304" pitchFamily="18" charset="0"/>
                </a:endParaRPr>
              </a:p>
              <a:p>
                <a:pPr algn="just">
                  <a:spcAft>
                    <a:spcPts val="600"/>
                  </a:spcAft>
                </a:pPr>
                <a:r>
                  <a:rPr lang="en-US" dirty="0" smtClean="0">
                    <a:solidFill>
                      <a:srgbClr val="000000"/>
                    </a:solidFill>
                    <a:ea typeface="Times New Roman" charset="0"/>
                    <a:cs typeface="Times New Roman" panose="02020603050405020304" pitchFamily="18" charset="0"/>
                  </a:rPr>
                  <a:t>Therefore, </a:t>
                </a:r>
                <a:r>
                  <a:rPr lang="en-US" dirty="0" smtClean="0">
                    <a:solidFill>
                      <a:srgbClr val="C00000"/>
                    </a:solidFill>
                    <a:ea typeface="Times New Roman" charset="0"/>
                    <a:cs typeface="Times New Roman" panose="02020603050405020304" pitchFamily="18" charset="0"/>
                  </a:rPr>
                  <a:t>by minimizing </a:t>
                </a:r>
                <a:r>
                  <a:rPr lang="en-US" i="1" dirty="0" smtClean="0">
                    <a:solidFill>
                      <a:srgbClr val="C00000"/>
                    </a:solidFill>
                    <a:latin typeface="Latin Modern Roman 10" charset="0"/>
                    <a:ea typeface="Latin Modern Roman 10" charset="0"/>
                    <a:cs typeface="Latin Modern Roman 10" charset="0"/>
                  </a:rPr>
                  <a:t>E</a:t>
                </a:r>
                <a:r>
                  <a:rPr lang="en-US" dirty="0" smtClean="0">
                    <a:solidFill>
                      <a:srgbClr val="C00000"/>
                    </a:solidFill>
                    <a:ea typeface="Times New Roman" charset="0"/>
                    <a:cs typeface="Times New Roman" panose="02020603050405020304" pitchFamily="18" charset="0"/>
                  </a:rPr>
                  <a:t> over all </a:t>
                </a:r>
                <a:r>
                  <a:rPr lang="en-US" i="1" dirty="0" smtClean="0">
                    <a:solidFill>
                      <a:srgbClr val="C00000"/>
                    </a:solidFill>
                    <a:latin typeface="Latin Modern Roman 10" charset="0"/>
                    <a:ea typeface="Latin Modern Roman 10" charset="0"/>
                    <a:cs typeface="Latin Modern Roman 10" charset="0"/>
                  </a:rPr>
                  <a:t>K</a:t>
                </a:r>
                <a:r>
                  <a:rPr lang="en-US" dirty="0" smtClean="0">
                    <a:solidFill>
                      <a:srgbClr val="000000"/>
                    </a:solidFill>
                    <a:ea typeface="Times New Roman" charset="0"/>
                    <a:cs typeface="Times New Roman" panose="02020603050405020304" pitchFamily="18" charset="0"/>
                  </a:rPr>
                  <a:t>, it is possible to </a:t>
                </a:r>
                <a:r>
                  <a:rPr lang="en-US" dirty="0" smtClean="0">
                    <a:solidFill>
                      <a:srgbClr val="C00000"/>
                    </a:solidFill>
                    <a:ea typeface="Times New Roman" charset="0"/>
                    <a:cs typeface="Times New Roman" panose="02020603050405020304" pitchFamily="18" charset="0"/>
                  </a:rPr>
                  <a:t>find a unique solution of stiffness values </a:t>
                </a:r>
                <a:r>
                  <a:rPr lang="en-US" dirty="0" smtClean="0">
                    <a:solidFill>
                      <a:srgbClr val="000000"/>
                    </a:solidFill>
                    <a:ea typeface="Times New Roman" charset="0"/>
                    <a:cs typeface="Times New Roman" panose="02020603050405020304" pitchFamily="18" charset="0"/>
                  </a:rPr>
                  <a:t>that produce the desired </a:t>
                </a:r>
                <a:r>
                  <a:rPr lang="mr-IN" dirty="0" smtClean="0">
                    <a:solidFill>
                      <a:srgbClr val="000000"/>
                    </a:solidFill>
                    <a:ea typeface="Times New Roman" charset="0"/>
                    <a:cs typeface="Times New Roman" panose="02020603050405020304" pitchFamily="18" charset="0"/>
                  </a:rPr>
                  <a:t>–</a:t>
                </a:r>
                <a:r>
                  <a:rPr lang="en-US" dirty="0" smtClean="0">
                    <a:solidFill>
                      <a:srgbClr val="000000"/>
                    </a:solidFill>
                    <a:ea typeface="Times New Roman" charset="0"/>
                    <a:cs typeface="Times New Roman" panose="02020603050405020304" pitchFamily="18" charset="0"/>
                  </a:rPr>
                  <a:t> nearby </a:t>
                </a:r>
                <a:r>
                  <a:rPr lang="mr-IN" dirty="0" smtClean="0">
                    <a:solidFill>
                      <a:srgbClr val="000000"/>
                    </a:solidFill>
                    <a:ea typeface="Times New Roman" charset="0"/>
                    <a:cs typeface="Times New Roman" panose="02020603050405020304" pitchFamily="18" charset="0"/>
                  </a:rPr>
                  <a:t>–</a:t>
                </a:r>
                <a:r>
                  <a:rPr lang="en-US" dirty="0" smtClean="0">
                    <a:solidFill>
                      <a:srgbClr val="000000"/>
                    </a:solidFill>
                    <a:ea typeface="Times New Roman" charset="0"/>
                    <a:cs typeface="Times New Roman" panose="02020603050405020304" pitchFamily="18" charset="0"/>
                  </a:rPr>
                  <a:t> </a:t>
                </a:r>
                <a:r>
                  <a:rPr lang="en-US" dirty="0" smtClean="0">
                    <a:solidFill>
                      <a:srgbClr val="C00000"/>
                    </a:solidFill>
                    <a:ea typeface="Times New Roman" charset="0"/>
                    <a:cs typeface="Times New Roman" panose="02020603050405020304" pitchFamily="18" charset="0"/>
                  </a:rPr>
                  <a:t>transition to the next equilibrium posture</a:t>
                </a:r>
                <a:r>
                  <a:rPr lang="en-US" dirty="0" smtClean="0">
                    <a:solidFill>
                      <a:srgbClr val="000000"/>
                    </a:solidFill>
                    <a:ea typeface="Times New Roman" charset="0"/>
                    <a:cs typeface="Times New Roman" panose="02020603050405020304" pitchFamily="18" charset="0"/>
                  </a:rPr>
                  <a:t>. </a:t>
                </a:r>
              </a:p>
            </p:txBody>
          </p:sp>
        </mc:Choice>
        <mc:Fallback>
          <p:sp>
            <p:nvSpPr>
              <p:cNvPr id="32" name="TextBox 31"/>
              <p:cNvSpPr txBox="1">
                <a:spLocks noRot="1" noChangeAspect="1" noMove="1" noResize="1" noEditPoints="1" noAdjustHandles="1" noChangeArrowheads="1" noChangeShapeType="1" noTextEdit="1"/>
              </p:cNvSpPr>
              <p:nvPr/>
            </p:nvSpPr>
            <p:spPr>
              <a:xfrm>
                <a:off x="272829" y="1066801"/>
                <a:ext cx="11614371" cy="4648199"/>
              </a:xfrm>
              <a:prstGeom prst="rect">
                <a:avLst/>
              </a:prstGeom>
              <a:blipFill rotWithShape="0">
                <a:blip r:embed="rId2"/>
                <a:stretch>
                  <a:fillRect l="-1260" t="-655" r="-1260" b="-3670"/>
                </a:stretch>
              </a:blipFill>
            </p:spPr>
            <p:txBody>
              <a:bodyPr/>
              <a:lstStyle/>
              <a:p>
                <a:r>
                  <a:rPr lang="en-US">
                    <a:noFill/>
                  </a:rPr>
                  <a:t> </a:t>
                </a:r>
              </a:p>
            </p:txBody>
          </p:sp>
        </mc:Fallback>
      </mc:AlternateContent>
      <p:sp>
        <p:nvSpPr>
          <p:cNvPr id="20" name="Rectangle 19"/>
          <p:cNvSpPr/>
          <p:nvPr/>
        </p:nvSpPr>
        <p:spPr>
          <a:xfrm>
            <a:off x="135636" y="2264443"/>
            <a:ext cx="5824728" cy="51206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35636" y="4415368"/>
            <a:ext cx="5824728" cy="51206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199005" y="3322344"/>
            <a:ext cx="5824728" cy="13258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cxnSpLocks/>
            <a:stCxn id="32" idx="0"/>
          </p:cNvCxnSpPr>
          <p:nvPr/>
        </p:nvCxnSpPr>
        <p:spPr>
          <a:xfrm flipH="1">
            <a:off x="6076553" y="1066801"/>
            <a:ext cx="3462" cy="4611469"/>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378656" y="277091"/>
            <a:ext cx="7241344" cy="633088"/>
          </a:xfrm>
        </p:spPr>
        <p:txBody>
          <a:bodyPr/>
          <a:lstStyle/>
          <a:p>
            <a:pPr algn="l"/>
            <a:r>
              <a:rPr lang="en-US" dirty="0" smtClean="0"/>
              <a:t>Strain Energy Formulation</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3"/>
          <a:stretch>
            <a:fillRect/>
          </a:stretch>
        </p:blipFill>
        <p:spPr>
          <a:xfrm>
            <a:off x="1143000" y="4495800"/>
            <a:ext cx="3810000" cy="351201"/>
          </a:xfrm>
          <a:prstGeom prst="rect">
            <a:avLst/>
          </a:prstGeom>
        </p:spPr>
      </p:pic>
      <p:pic>
        <p:nvPicPr>
          <p:cNvPr id="5" name="Picture 4"/>
          <p:cNvPicPr>
            <a:picLocks noChangeAspect="1"/>
          </p:cNvPicPr>
          <p:nvPr/>
        </p:nvPicPr>
        <p:blipFill>
          <a:blip r:embed="rId4"/>
          <a:stretch>
            <a:fillRect/>
          </a:stretch>
        </p:blipFill>
        <p:spPr>
          <a:xfrm>
            <a:off x="876300" y="2308395"/>
            <a:ext cx="4343400" cy="424160"/>
          </a:xfrm>
          <a:prstGeom prst="rect">
            <a:avLst/>
          </a:prstGeom>
        </p:spPr>
      </p:pic>
      <p:pic>
        <p:nvPicPr>
          <p:cNvPr id="12" name="Picture 11"/>
          <p:cNvPicPr>
            <a:picLocks noChangeAspect="1"/>
          </p:cNvPicPr>
          <p:nvPr/>
        </p:nvPicPr>
        <p:blipFill>
          <a:blip r:embed="rId5"/>
          <a:stretch>
            <a:fillRect/>
          </a:stretch>
        </p:blipFill>
        <p:spPr>
          <a:xfrm>
            <a:off x="5569171" y="2438400"/>
            <a:ext cx="254000" cy="228600"/>
          </a:xfrm>
          <a:prstGeom prst="rect">
            <a:avLst/>
          </a:prstGeom>
        </p:spPr>
      </p:pic>
      <p:pic>
        <p:nvPicPr>
          <p:cNvPr id="13" name="Picture 12"/>
          <p:cNvPicPr>
            <a:picLocks noChangeAspect="1"/>
          </p:cNvPicPr>
          <p:nvPr/>
        </p:nvPicPr>
        <p:blipFill>
          <a:blip r:embed="rId6"/>
          <a:stretch>
            <a:fillRect/>
          </a:stretch>
        </p:blipFill>
        <p:spPr>
          <a:xfrm>
            <a:off x="5569171" y="4557100"/>
            <a:ext cx="254000" cy="228600"/>
          </a:xfrm>
          <a:prstGeom prst="rect">
            <a:avLst/>
          </a:prstGeom>
        </p:spPr>
      </p:pic>
      <p:pic>
        <p:nvPicPr>
          <p:cNvPr id="15" name="Picture 14"/>
          <p:cNvPicPr>
            <a:picLocks noChangeAspect="1"/>
          </p:cNvPicPr>
          <p:nvPr/>
        </p:nvPicPr>
        <p:blipFill>
          <a:blip r:embed="rId7"/>
          <a:stretch>
            <a:fillRect/>
          </a:stretch>
        </p:blipFill>
        <p:spPr>
          <a:xfrm>
            <a:off x="7216820" y="3359075"/>
            <a:ext cx="3616260" cy="1198025"/>
          </a:xfrm>
          <a:prstGeom prst="rect">
            <a:avLst/>
          </a:prstGeom>
        </p:spPr>
      </p:pic>
      <p:pic>
        <p:nvPicPr>
          <p:cNvPr id="16" name="Picture 15"/>
          <p:cNvPicPr>
            <a:picLocks noChangeAspect="1"/>
          </p:cNvPicPr>
          <p:nvPr/>
        </p:nvPicPr>
        <p:blipFill>
          <a:blip r:embed="rId8"/>
          <a:stretch>
            <a:fillRect/>
          </a:stretch>
        </p:blipFill>
        <p:spPr>
          <a:xfrm>
            <a:off x="11629121" y="3843509"/>
            <a:ext cx="254618" cy="229156"/>
          </a:xfrm>
          <a:prstGeom prst="rect">
            <a:avLst/>
          </a:prstGeom>
        </p:spPr>
      </p:pic>
    </p:spTree>
    <p:extLst>
      <p:ext uri="{BB962C8B-B14F-4D97-AF65-F5344CB8AC3E}">
        <p14:creationId xmlns:p14="http://schemas.microsoft.com/office/powerpoint/2010/main" val="1473247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2" name="TextBox 31"/>
              <p:cNvSpPr txBox="1"/>
              <p:nvPr/>
            </p:nvSpPr>
            <p:spPr>
              <a:xfrm>
                <a:off x="5997447" y="3500059"/>
                <a:ext cx="5824728" cy="3357941"/>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ea typeface="Times New Roman" charset="0"/>
                    <a:cs typeface="Times New Roman" panose="02020603050405020304" pitchFamily="18" charset="0"/>
                  </a:rPr>
                  <a:t>This figure illustrates the concept of </a:t>
                </a:r>
                <a:r>
                  <a:rPr lang="en-US" dirty="0" smtClean="0">
                    <a:solidFill>
                      <a:srgbClr val="C00000"/>
                    </a:solidFill>
                    <a:ea typeface="Times New Roman" charset="0"/>
                    <a:cs typeface="Times New Roman" panose="02020603050405020304" pitchFamily="18" charset="0"/>
                  </a:rPr>
                  <a:t>multiple combinations of K at different strain energy levels</a:t>
                </a:r>
                <a:r>
                  <a:rPr lang="en-US" dirty="0" smtClean="0">
                    <a:solidFill>
                      <a:srgbClr val="000000"/>
                    </a:solidFill>
                    <a:ea typeface="Times New Roman" charset="0"/>
                    <a:cs typeface="Times New Roman" panose="02020603050405020304" pitchFamily="18" charset="0"/>
                  </a:rPr>
                  <a:t>, with a </a:t>
                </a:r>
                <a:r>
                  <a:rPr lang="en-US" dirty="0" smtClean="0">
                    <a:solidFill>
                      <a:srgbClr val="C00000"/>
                    </a:solidFill>
                    <a:ea typeface="Times New Roman" charset="0"/>
                    <a:cs typeface="Times New Roman" panose="02020603050405020304" pitchFamily="18" charset="0"/>
                  </a:rPr>
                  <a:t>manifold projection of change in joint angles, </a:t>
                </a:r>
                <a14:m>
                  <m:oMath xmlns:m="http://schemas.openxmlformats.org/officeDocument/2006/math">
                    <m:r>
                      <m:rPr>
                        <m:sty m:val="p"/>
                      </m:rPr>
                      <a:rPr lang="en-US" b="0" i="0" smtClean="0">
                        <a:solidFill>
                          <a:srgbClr val="C00000"/>
                        </a:solidFill>
                        <a:latin typeface="Latin Modern Roman 10" charset="0"/>
                        <a:ea typeface="Latin Modern Roman 10" charset="0"/>
                        <a:cs typeface="Latin Modern Roman 10" charset="0"/>
                      </a:rPr>
                      <m:t>Δ</m:t>
                    </m:r>
                    <m:acc>
                      <m:accPr>
                        <m:chr m:val="⃗"/>
                        <m:ctrlPr>
                          <a:rPr lang="en-US" b="0" i="1" smtClean="0">
                            <a:solidFill>
                              <a:srgbClr val="C00000"/>
                            </a:solidFill>
                            <a:latin typeface="Latin Modern Roman 10" charset="0"/>
                            <a:ea typeface="Latin Modern Roman 10" charset="0"/>
                            <a:cs typeface="Latin Modern Roman 10" charset="0"/>
                          </a:rPr>
                        </m:ctrlPr>
                      </m:accPr>
                      <m:e>
                        <m:r>
                          <a:rPr lang="en-US" b="0" i="1" smtClean="0">
                            <a:solidFill>
                              <a:srgbClr val="C00000"/>
                            </a:solidFill>
                            <a:latin typeface="Latin Modern Roman 10" charset="0"/>
                            <a:ea typeface="Latin Modern Roman 10" charset="0"/>
                            <a:cs typeface="Latin Modern Roman 10" charset="0"/>
                          </a:rPr>
                          <m:t>𝜃</m:t>
                        </m:r>
                      </m:e>
                    </m:acc>
                  </m:oMath>
                </a14:m>
                <a:r>
                  <a:rPr lang="en-US" dirty="0" smtClean="0">
                    <a:solidFill>
                      <a:srgbClr val="C00000"/>
                    </a:solidFill>
                    <a:ea typeface="Times New Roman" charset="0"/>
                    <a:cs typeface="Times New Roman" panose="02020603050405020304" pitchFamily="18" charset="0"/>
                  </a:rPr>
                  <a:t>, to minimum strain energy</a:t>
                </a:r>
                <a:r>
                  <a:rPr lang="en-US" dirty="0" smtClean="0">
                    <a:solidFill>
                      <a:srgbClr val="000000"/>
                    </a:solidFill>
                    <a:ea typeface="Times New Roman" charset="0"/>
                    <a:cs typeface="Times New Roman" panose="02020603050405020304" pitchFamily="18" charset="0"/>
                  </a:rPr>
                  <a:t>. </a:t>
                </a:r>
                <a:endParaRPr lang="en-US" dirty="0" smtClean="0">
                  <a:solidFill>
                    <a:srgbClr val="000000"/>
                  </a:solidFill>
                  <a:ea typeface="Times New Roman" charset="0"/>
                  <a:cs typeface="Times New Roman" panose="02020603050405020304" pitchFamily="18" charset="0"/>
                </a:endParaRPr>
              </a:p>
            </p:txBody>
          </p:sp>
        </mc:Choice>
        <mc:Fallback>
          <p:sp>
            <p:nvSpPr>
              <p:cNvPr id="32" name="TextBox 31"/>
              <p:cNvSpPr txBox="1">
                <a:spLocks noRot="1" noChangeAspect="1" noMove="1" noResize="1" noEditPoints="1" noAdjustHandles="1" noChangeArrowheads="1" noChangeShapeType="1" noTextEdit="1"/>
              </p:cNvSpPr>
              <p:nvPr/>
            </p:nvSpPr>
            <p:spPr>
              <a:xfrm>
                <a:off x="5997447" y="3500059"/>
                <a:ext cx="5824728" cy="3357941"/>
              </a:xfrm>
              <a:prstGeom prst="rect">
                <a:avLst/>
              </a:prstGeom>
              <a:blipFill rotWithShape="0">
                <a:blip r:embed="rId2"/>
                <a:stretch>
                  <a:fillRect l="-2513" t="-907" r="-2408"/>
                </a:stretch>
              </a:blipFill>
            </p:spPr>
            <p:txBody>
              <a:bodyPr/>
              <a:lstStyle/>
              <a:p>
                <a:r>
                  <a:rPr lang="en-US">
                    <a:noFill/>
                  </a:rPr>
                  <a:t> </a:t>
                </a:r>
              </a:p>
            </p:txBody>
          </p:sp>
        </mc:Fallback>
      </mc:AlternateContent>
      <p:sp>
        <p:nvSpPr>
          <p:cNvPr id="22" name="Rectangle 21"/>
          <p:cNvSpPr/>
          <p:nvPr/>
        </p:nvSpPr>
        <p:spPr>
          <a:xfrm>
            <a:off x="5997447" y="1813243"/>
            <a:ext cx="5824728" cy="13258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cxnSpLocks/>
          </p:cNvCxnSpPr>
          <p:nvPr/>
        </p:nvCxnSpPr>
        <p:spPr>
          <a:xfrm flipH="1">
            <a:off x="5638800" y="1027331"/>
            <a:ext cx="3462" cy="4611469"/>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378656" y="277091"/>
            <a:ext cx="7241344" cy="633088"/>
          </a:xfrm>
        </p:spPr>
        <p:txBody>
          <a:bodyPr/>
          <a:lstStyle/>
          <a:p>
            <a:pPr algn="l"/>
            <a:r>
              <a:rPr lang="en-US" dirty="0" smtClean="0"/>
              <a:t>Strain Energy Formulation</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p:nvPicPr>
        <p:blipFill>
          <a:blip r:embed="rId3"/>
          <a:stretch>
            <a:fillRect/>
          </a:stretch>
        </p:blipFill>
        <p:spPr>
          <a:xfrm>
            <a:off x="7015262" y="1849974"/>
            <a:ext cx="3616260" cy="1198025"/>
          </a:xfrm>
          <a:prstGeom prst="rect">
            <a:avLst/>
          </a:prstGeom>
        </p:spPr>
      </p:pic>
      <p:pic>
        <p:nvPicPr>
          <p:cNvPr id="16" name="Picture 15"/>
          <p:cNvPicPr>
            <a:picLocks noChangeAspect="1"/>
          </p:cNvPicPr>
          <p:nvPr/>
        </p:nvPicPr>
        <p:blipFill>
          <a:blip r:embed="rId4"/>
          <a:stretch>
            <a:fillRect/>
          </a:stretch>
        </p:blipFill>
        <p:spPr>
          <a:xfrm>
            <a:off x="11374371" y="2361593"/>
            <a:ext cx="254618" cy="229156"/>
          </a:xfrm>
          <a:prstGeom prst="rect">
            <a:avLst/>
          </a:prstGeom>
        </p:spPr>
      </p:pic>
      <p:pic>
        <p:nvPicPr>
          <p:cNvPr id="18" name="Picture 17"/>
          <p:cNvPicPr>
            <a:picLocks noChangeAspect="1"/>
          </p:cNvPicPr>
          <p:nvPr/>
        </p:nvPicPr>
        <p:blipFill>
          <a:blip r:embed="rId5"/>
          <a:stretch>
            <a:fillRect/>
          </a:stretch>
        </p:blipFill>
        <p:spPr>
          <a:xfrm>
            <a:off x="559440" y="1386843"/>
            <a:ext cx="5008205" cy="3944464"/>
          </a:xfrm>
          <a:prstGeom prst="rect">
            <a:avLst/>
          </a:prstGeom>
        </p:spPr>
      </p:pic>
      <p:pic>
        <p:nvPicPr>
          <p:cNvPr id="7" name="Picture 6"/>
          <p:cNvPicPr>
            <a:picLocks noChangeAspect="1"/>
          </p:cNvPicPr>
          <p:nvPr/>
        </p:nvPicPr>
        <p:blipFill>
          <a:blip r:embed="rId6"/>
          <a:stretch>
            <a:fillRect/>
          </a:stretch>
        </p:blipFill>
        <p:spPr>
          <a:xfrm>
            <a:off x="130449" y="3047999"/>
            <a:ext cx="307870" cy="285065"/>
          </a:xfrm>
          <a:prstGeom prst="rect">
            <a:avLst/>
          </a:prstGeom>
        </p:spPr>
      </p:pic>
      <p:pic>
        <p:nvPicPr>
          <p:cNvPr id="9" name="Picture 8"/>
          <p:cNvPicPr>
            <a:picLocks noChangeAspect="1"/>
          </p:cNvPicPr>
          <p:nvPr/>
        </p:nvPicPr>
        <p:blipFill>
          <a:blip r:embed="rId7"/>
          <a:stretch>
            <a:fillRect/>
          </a:stretch>
        </p:blipFill>
        <p:spPr>
          <a:xfrm>
            <a:off x="1981200" y="5379324"/>
            <a:ext cx="507538" cy="288772"/>
          </a:xfrm>
          <a:prstGeom prst="rect">
            <a:avLst/>
          </a:prstGeom>
        </p:spPr>
      </p:pic>
      <p:pic>
        <p:nvPicPr>
          <p:cNvPr id="10" name="Picture 9"/>
          <p:cNvPicPr>
            <a:picLocks noChangeAspect="1"/>
          </p:cNvPicPr>
          <p:nvPr/>
        </p:nvPicPr>
        <p:blipFill>
          <a:blip r:embed="rId8"/>
          <a:stretch>
            <a:fillRect/>
          </a:stretch>
        </p:blipFill>
        <p:spPr>
          <a:xfrm>
            <a:off x="4953000" y="5090552"/>
            <a:ext cx="507538" cy="288772"/>
          </a:xfrm>
          <a:prstGeom prst="rect">
            <a:avLst/>
          </a:prstGeom>
        </p:spPr>
      </p:pic>
    </p:spTree>
    <p:extLst>
      <p:ext uri="{BB962C8B-B14F-4D97-AF65-F5344CB8AC3E}">
        <p14:creationId xmlns:p14="http://schemas.microsoft.com/office/powerpoint/2010/main" val="152990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9247533" y="3078664"/>
            <a:ext cx="2789208" cy="264024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9247533" y="3078664"/>
            <a:ext cx="2819400" cy="2677656"/>
          </a:xfrm>
          <a:prstGeom prst="rect">
            <a:avLst/>
          </a:prstGeom>
          <a:noFill/>
        </p:spPr>
        <p:txBody>
          <a:bodyPr wrap="square" rtlCol="0">
            <a:spAutoFit/>
          </a:bodyPr>
          <a:lstStyle/>
          <a:p>
            <a:r>
              <a:rPr lang="en-US" sz="1200" dirty="0" smtClean="0"/>
              <a:t>Therefore, the strain energy is at an extrema (possibly a minima) when the total torques </a:t>
            </a:r>
            <a:r>
              <a:rPr lang="en-US" sz="1200" i="1" dirty="0" smtClean="0"/>
              <a:t>induced by the muscle forces</a:t>
            </a:r>
            <a:r>
              <a:rPr lang="en-US" sz="1200" dirty="0" smtClean="0"/>
              <a:t> equal zero for every joint. This does not necessarily satisfy </a:t>
            </a:r>
          </a:p>
          <a:p>
            <a:endParaRPr lang="en-US" sz="1200" dirty="0"/>
          </a:p>
          <a:p>
            <a:endParaRPr lang="en-US" sz="1200" dirty="0"/>
          </a:p>
          <a:p>
            <a:r>
              <a:rPr lang="en-US" sz="1200" dirty="0" smtClean="0"/>
              <a:t>unless, </a:t>
            </a:r>
          </a:p>
          <a:p>
            <a:endParaRPr lang="en-US" sz="1200" dirty="0"/>
          </a:p>
          <a:p>
            <a:endParaRPr lang="en-US" sz="1200" dirty="0" smtClean="0"/>
          </a:p>
          <a:p>
            <a:r>
              <a:rPr lang="en-US" sz="1200" dirty="0" smtClean="0"/>
              <a:t>This can be assumed for </a:t>
            </a:r>
            <a:r>
              <a:rPr lang="en-US" sz="1200" dirty="0"/>
              <a:t>quasi-static movements of small systems </a:t>
            </a:r>
            <a:r>
              <a:rPr lang="en-US" sz="1200" dirty="0" smtClean="0"/>
              <a:t>(e.g., the finger) where the external torques, like the ones due to gravity, are negligible.</a:t>
            </a:r>
            <a:endParaRPr lang="en-US" sz="1200" dirty="0"/>
          </a:p>
        </p:txBody>
      </p:sp>
      <p:pic>
        <p:nvPicPr>
          <p:cNvPr id="27" name="Picture 26"/>
          <p:cNvPicPr>
            <a:picLocks noChangeAspect="1"/>
          </p:cNvPicPr>
          <p:nvPr/>
        </p:nvPicPr>
        <p:blipFill>
          <a:blip r:embed="rId2"/>
          <a:stretch>
            <a:fillRect/>
          </a:stretch>
        </p:blipFill>
        <p:spPr>
          <a:xfrm>
            <a:off x="10085733" y="4141691"/>
            <a:ext cx="1025001" cy="313195"/>
          </a:xfrm>
          <a:prstGeom prst="rect">
            <a:avLst/>
          </a:prstGeom>
        </p:spPr>
      </p:pic>
      <p:pic>
        <p:nvPicPr>
          <p:cNvPr id="28" name="Picture 27"/>
          <p:cNvPicPr>
            <a:picLocks noChangeAspect="1"/>
          </p:cNvPicPr>
          <p:nvPr/>
        </p:nvPicPr>
        <p:blipFill>
          <a:blip r:embed="rId3"/>
          <a:stretch>
            <a:fillRect/>
          </a:stretch>
        </p:blipFill>
        <p:spPr>
          <a:xfrm>
            <a:off x="10248999" y="4648324"/>
            <a:ext cx="698468" cy="303282"/>
          </a:xfrm>
          <a:prstGeom prst="rect">
            <a:avLst/>
          </a:prstGeom>
        </p:spPr>
      </p:pic>
      <p:pic>
        <p:nvPicPr>
          <p:cNvPr id="9" name="Picture 8"/>
          <p:cNvPicPr>
            <a:picLocks noChangeAspect="1"/>
          </p:cNvPicPr>
          <p:nvPr/>
        </p:nvPicPr>
        <p:blipFill rotWithShape="1">
          <a:blip r:embed="rId4"/>
          <a:srcRect b="91992"/>
          <a:stretch/>
        </p:blipFill>
        <p:spPr>
          <a:xfrm>
            <a:off x="465122" y="228600"/>
            <a:ext cx="4800600" cy="304800"/>
          </a:xfrm>
          <a:prstGeom prst="rect">
            <a:avLst/>
          </a:prstGeom>
        </p:spPr>
      </p:pic>
      <p:pic>
        <p:nvPicPr>
          <p:cNvPr id="11" name="Picture 10"/>
          <p:cNvPicPr>
            <a:picLocks noChangeAspect="1"/>
          </p:cNvPicPr>
          <p:nvPr/>
        </p:nvPicPr>
        <p:blipFill>
          <a:blip r:embed="rId5"/>
          <a:stretch>
            <a:fillRect/>
          </a:stretch>
        </p:blipFill>
        <p:spPr>
          <a:xfrm>
            <a:off x="465122" y="3872345"/>
            <a:ext cx="457200" cy="166255"/>
          </a:xfrm>
          <a:prstGeom prst="rect">
            <a:avLst/>
          </a:prstGeom>
        </p:spPr>
      </p:pic>
      <p:cxnSp>
        <p:nvCxnSpPr>
          <p:cNvPr id="12" name="Straight Connector 11"/>
          <p:cNvCxnSpPr>
            <a:cxnSpLocks/>
          </p:cNvCxnSpPr>
          <p:nvPr/>
        </p:nvCxnSpPr>
        <p:spPr>
          <a:xfrm>
            <a:off x="5305472" y="193039"/>
            <a:ext cx="1" cy="5525870"/>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p:nvPicPr>
        <p:blipFill rotWithShape="1">
          <a:blip r:embed="rId4"/>
          <a:srcRect t="12012"/>
          <a:stretch/>
        </p:blipFill>
        <p:spPr>
          <a:xfrm>
            <a:off x="-68278" y="402102"/>
            <a:ext cx="4800600" cy="3348814"/>
          </a:xfrm>
          <a:prstGeom prst="rect">
            <a:avLst/>
          </a:prstGeom>
        </p:spPr>
      </p:pic>
      <p:pic>
        <p:nvPicPr>
          <p:cNvPr id="17" name="Picture 16"/>
          <p:cNvPicPr>
            <a:picLocks noChangeAspect="1"/>
          </p:cNvPicPr>
          <p:nvPr/>
        </p:nvPicPr>
        <p:blipFill>
          <a:blip r:embed="rId6"/>
          <a:stretch>
            <a:fillRect/>
          </a:stretch>
        </p:blipFill>
        <p:spPr>
          <a:xfrm>
            <a:off x="6280301" y="548574"/>
            <a:ext cx="4387699" cy="811626"/>
          </a:xfrm>
          <a:prstGeom prst="rect">
            <a:avLst/>
          </a:prstGeom>
        </p:spPr>
      </p:pic>
      <p:pic>
        <p:nvPicPr>
          <p:cNvPr id="18" name="Picture 17"/>
          <p:cNvPicPr>
            <a:picLocks noChangeAspect="1"/>
          </p:cNvPicPr>
          <p:nvPr/>
        </p:nvPicPr>
        <p:blipFill>
          <a:blip r:embed="rId7"/>
          <a:stretch>
            <a:fillRect/>
          </a:stretch>
        </p:blipFill>
        <p:spPr>
          <a:xfrm>
            <a:off x="6626859" y="1752600"/>
            <a:ext cx="3694581" cy="1233158"/>
          </a:xfrm>
          <a:prstGeom prst="rect">
            <a:avLst/>
          </a:prstGeom>
        </p:spPr>
      </p:pic>
      <p:pic>
        <p:nvPicPr>
          <p:cNvPr id="20" name="Picture 19"/>
          <p:cNvPicPr>
            <a:picLocks noChangeAspect="1"/>
          </p:cNvPicPr>
          <p:nvPr/>
        </p:nvPicPr>
        <p:blipFill>
          <a:blip r:embed="rId8"/>
          <a:stretch>
            <a:fillRect/>
          </a:stretch>
        </p:blipFill>
        <p:spPr>
          <a:xfrm>
            <a:off x="794962" y="4043680"/>
            <a:ext cx="3733800" cy="1523064"/>
          </a:xfrm>
          <a:prstGeom prst="rect">
            <a:avLst/>
          </a:prstGeom>
        </p:spPr>
      </p:pic>
      <p:pic>
        <p:nvPicPr>
          <p:cNvPr id="21" name="Picture 20"/>
          <p:cNvPicPr>
            <a:picLocks noChangeAspect="1"/>
          </p:cNvPicPr>
          <p:nvPr/>
        </p:nvPicPr>
        <p:blipFill>
          <a:blip r:embed="rId9"/>
          <a:stretch>
            <a:fillRect/>
          </a:stretch>
        </p:blipFill>
        <p:spPr>
          <a:xfrm>
            <a:off x="5878623" y="1551811"/>
            <a:ext cx="797236" cy="130366"/>
          </a:xfrm>
          <a:prstGeom prst="rect">
            <a:avLst/>
          </a:prstGeom>
        </p:spPr>
      </p:pic>
      <p:pic>
        <p:nvPicPr>
          <p:cNvPr id="22" name="Picture 21"/>
          <p:cNvPicPr>
            <a:picLocks noChangeAspect="1"/>
          </p:cNvPicPr>
          <p:nvPr/>
        </p:nvPicPr>
        <p:blipFill>
          <a:blip r:embed="rId10"/>
          <a:stretch>
            <a:fillRect/>
          </a:stretch>
        </p:blipFill>
        <p:spPr>
          <a:xfrm>
            <a:off x="6350962" y="3378158"/>
            <a:ext cx="2323586" cy="2126055"/>
          </a:xfrm>
          <a:prstGeom prst="rect">
            <a:avLst/>
          </a:prstGeom>
        </p:spPr>
      </p:pic>
      <p:pic>
        <p:nvPicPr>
          <p:cNvPr id="23" name="Picture 22"/>
          <p:cNvPicPr>
            <a:picLocks noChangeAspect="1"/>
          </p:cNvPicPr>
          <p:nvPr/>
        </p:nvPicPr>
        <p:blipFill>
          <a:blip r:embed="rId11"/>
          <a:stretch>
            <a:fillRect/>
          </a:stretch>
        </p:blipFill>
        <p:spPr>
          <a:xfrm>
            <a:off x="5878623" y="3125847"/>
            <a:ext cx="765525" cy="160907"/>
          </a:xfrm>
          <a:prstGeom prst="rect">
            <a:avLst/>
          </a:prstGeom>
        </p:spPr>
      </p:pic>
      <p:pic>
        <p:nvPicPr>
          <p:cNvPr id="25" name="Picture 24"/>
          <p:cNvPicPr>
            <a:picLocks noChangeAspect="1"/>
          </p:cNvPicPr>
          <p:nvPr/>
        </p:nvPicPr>
        <p:blipFill>
          <a:blip r:embed="rId12"/>
          <a:stretch>
            <a:fillRect/>
          </a:stretch>
        </p:blipFill>
        <p:spPr>
          <a:xfrm>
            <a:off x="5799122" y="269191"/>
            <a:ext cx="2875426" cy="139294"/>
          </a:xfrm>
          <a:prstGeom prst="rect">
            <a:avLst/>
          </a:prstGeom>
        </p:spPr>
      </p:pic>
    </p:spTree>
    <p:extLst>
      <p:ext uri="{BB962C8B-B14F-4D97-AF65-F5344CB8AC3E}">
        <p14:creationId xmlns:p14="http://schemas.microsoft.com/office/powerpoint/2010/main" val="620200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78656" y="277091"/>
            <a:ext cx="7241344" cy="633088"/>
          </a:xfrm>
        </p:spPr>
        <p:txBody>
          <a:bodyPr/>
          <a:lstStyle/>
          <a:p>
            <a:pPr algn="l"/>
            <a:r>
              <a:rPr lang="en-US" dirty="0" smtClean="0"/>
              <a:t>Pretensioning</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5" name="TextBox 14"/>
              <p:cNvSpPr txBox="1"/>
              <p:nvPr/>
            </p:nvSpPr>
            <p:spPr>
              <a:xfrm>
                <a:off x="6175814" y="1115872"/>
                <a:ext cx="5711386" cy="4446728"/>
              </a:xfrm>
              <a:prstGeom prst="rect">
                <a:avLst/>
              </a:prstGeom>
              <a:noFill/>
            </p:spPr>
            <p:txBody>
              <a:bodyPr wrap="square" lIns="0" rIns="0" numCol="1" spcCol="365760" rtlCol="0">
                <a:noAutofit/>
              </a:bodyPr>
              <a:lstStyle/>
              <a:p>
                <a:pPr algn="just">
                  <a:spcAft>
                    <a:spcPts val="1200"/>
                  </a:spcAft>
                </a:pPr>
                <a:r>
                  <a:rPr lang="en-US" dirty="0">
                    <a:solidFill>
                      <a:srgbClr val="000000"/>
                    </a:solidFill>
                    <a:cs typeface="Times New Roman" panose="02020603050405020304" pitchFamily="18" charset="0"/>
                  </a:rPr>
                  <a:t>Therefore, it is </a:t>
                </a:r>
                <a:r>
                  <a:rPr lang="en-US" dirty="0">
                    <a:solidFill>
                      <a:srgbClr val="C00000"/>
                    </a:solidFill>
                    <a:cs typeface="Times New Roman" panose="02020603050405020304" pitchFamily="18" charset="0"/>
                  </a:rPr>
                  <a:t>absolutely </a:t>
                </a:r>
                <a:r>
                  <a:rPr lang="en-US" dirty="0" smtClean="0">
                    <a:solidFill>
                      <a:srgbClr val="C00000"/>
                    </a:solidFill>
                    <a:cs typeface="Times New Roman" panose="02020603050405020304" pitchFamily="18" charset="0"/>
                  </a:rPr>
                  <a:t>necessary to pretension tendons</a:t>
                </a:r>
                <a:r>
                  <a:rPr lang="en-US" dirty="0" smtClean="0">
                    <a:solidFill>
                      <a:srgbClr val="000000"/>
                    </a:solidFill>
                    <a:cs typeface="Times New Roman" panose="02020603050405020304" pitchFamily="18" charset="0"/>
                  </a:rPr>
                  <a:t>. In the </a:t>
                </a:r>
                <a:r>
                  <a:rPr lang="en-US" dirty="0" smtClean="0">
                    <a:solidFill>
                      <a:srgbClr val="C00000"/>
                    </a:solidFill>
                    <a:cs typeface="Times New Roman" panose="02020603050405020304" pitchFamily="18" charset="0"/>
                  </a:rPr>
                  <a:t>absence of pretensioning</a:t>
                </a:r>
                <a:r>
                  <a:rPr lang="en-US" dirty="0" smtClean="0">
                    <a:solidFill>
                      <a:srgbClr val="000000"/>
                    </a:solidFill>
                    <a:cs typeface="Times New Roman" panose="02020603050405020304" pitchFamily="18" charset="0"/>
                  </a:rPr>
                  <a:t>, the system is </a:t>
                </a:r>
                <a:r>
                  <a:rPr lang="en-US" dirty="0" smtClean="0">
                    <a:solidFill>
                      <a:srgbClr val="C00000"/>
                    </a:solidFill>
                    <a:cs typeface="Times New Roman" panose="02020603050405020304" pitchFamily="18" charset="0"/>
                  </a:rPr>
                  <a:t>not only uncontrollable </a:t>
                </a:r>
                <a:r>
                  <a:rPr lang="en-US" dirty="0" smtClean="0">
                    <a:solidFill>
                      <a:srgbClr val="000000"/>
                    </a:solidFill>
                    <a:cs typeface="Times New Roman" panose="02020603050405020304" pitchFamily="18" charset="0"/>
                  </a:rPr>
                  <a:t>but it is </a:t>
                </a:r>
                <a:r>
                  <a:rPr lang="en-US" i="1" dirty="0" smtClean="0">
                    <a:solidFill>
                      <a:srgbClr val="C00000"/>
                    </a:solidFill>
                    <a:cs typeface="Times New Roman" panose="02020603050405020304" pitchFamily="18" charset="0"/>
                  </a:rPr>
                  <a:t>incapable of moving</a:t>
                </a:r>
                <a:r>
                  <a:rPr lang="en-US" dirty="0" smtClean="0">
                    <a:solidFill>
                      <a:srgbClr val="000000"/>
                    </a:solidFill>
                    <a:cs typeface="Times New Roman" panose="02020603050405020304" pitchFamily="18" charset="0"/>
                  </a:rPr>
                  <a:t>. </a:t>
                </a:r>
              </a:p>
              <a:p>
                <a:pPr algn="just">
                  <a:spcAft>
                    <a:spcPts val="1200"/>
                  </a:spcAft>
                </a:pPr>
                <a:r>
                  <a:rPr lang="en-US" dirty="0" smtClean="0">
                    <a:solidFill>
                      <a:srgbClr val="000000"/>
                    </a:solidFill>
                    <a:cs typeface="Times New Roman" panose="02020603050405020304" pitchFamily="18" charset="0"/>
                  </a:rPr>
                  <a:t>Additionally, this paper concluded that </a:t>
                </a:r>
                <a14:m>
                  <m:oMath xmlns:m="http://schemas.openxmlformats.org/officeDocument/2006/math">
                    <m:acc>
                      <m:accPr>
                        <m:chr m:val="⃗"/>
                        <m:ctrlPr>
                          <a:rPr lang="en-US" i="1" dirty="0" smtClean="0">
                            <a:solidFill>
                              <a:srgbClr val="C00000"/>
                            </a:solidFill>
                            <a:latin typeface="Cambria Math" charset="0"/>
                            <a:ea typeface="Latin Modern Roman 10" charset="0"/>
                            <a:cs typeface="Latin Modern Roman 10" charset="0"/>
                          </a:rPr>
                        </m:ctrlPr>
                      </m:accPr>
                      <m:e>
                        <m:r>
                          <a:rPr lang="en-US" i="1" dirty="0" smtClean="0">
                            <a:solidFill>
                              <a:srgbClr val="C00000"/>
                            </a:solidFill>
                            <a:latin typeface="Cambria Math" charset="0"/>
                            <a:ea typeface="Latin Modern Roman 10" charset="0"/>
                            <a:cs typeface="Latin Modern Roman 10" charset="0"/>
                          </a:rPr>
                          <m:t>𝜙</m:t>
                        </m:r>
                      </m:e>
                    </m:acc>
                    <m:r>
                      <a:rPr lang="en-US" i="1" dirty="0" smtClean="0">
                        <a:solidFill>
                          <a:srgbClr val="C00000"/>
                        </a:solidFill>
                        <a:latin typeface="Cambria Math" charset="0"/>
                        <a:ea typeface="Latin Modern Roman 10" charset="0"/>
                        <a:cs typeface="Latin Modern Roman 10" charset="0"/>
                      </a:rPr>
                      <m:t>(</m:t>
                    </m:r>
                    <m:acc>
                      <m:accPr>
                        <m:chr m:val="⃗"/>
                        <m:ctrlPr>
                          <a:rPr lang="en-US" i="1" dirty="0" smtClean="0">
                            <a:solidFill>
                              <a:srgbClr val="C00000"/>
                            </a:solidFill>
                            <a:latin typeface="Cambria Math" charset="0"/>
                            <a:ea typeface="Latin Modern Roman 10" charset="0"/>
                            <a:cs typeface="Latin Modern Roman 10" charset="0"/>
                          </a:rPr>
                        </m:ctrlPr>
                      </m:accPr>
                      <m:e>
                        <m:r>
                          <a:rPr lang="en-US" i="1" dirty="0" smtClean="0">
                            <a:solidFill>
                              <a:srgbClr val="C00000"/>
                            </a:solidFill>
                            <a:latin typeface="Cambria Math" charset="0"/>
                            <a:ea typeface="Latin Modern Roman 10" charset="0"/>
                            <a:cs typeface="Latin Modern Roman 10" charset="0"/>
                          </a:rPr>
                          <m:t>𝜃</m:t>
                        </m:r>
                      </m:e>
                    </m:acc>
                    <m:r>
                      <a:rPr lang="en-US" i="1" dirty="0" smtClean="0">
                        <a:solidFill>
                          <a:srgbClr val="C00000"/>
                        </a:solidFill>
                        <a:latin typeface="Cambria Math" charset="0"/>
                        <a:ea typeface="Latin Modern Roman 10" charset="0"/>
                        <a:cs typeface="Latin Modern Roman 10" charset="0"/>
                      </a:rPr>
                      <m:t>)</m:t>
                    </m:r>
                    <m:r>
                      <a:rPr lang="en-US" i="1" dirty="0" smtClean="0">
                        <a:solidFill>
                          <a:srgbClr val="C00000"/>
                        </a:solidFill>
                        <a:latin typeface="Cambria Math" charset="0"/>
                        <a:cs typeface="Times New Roman" panose="02020603050405020304" pitchFamily="18" charset="0"/>
                      </a:rPr>
                      <m:t> </m:t>
                    </m:r>
                  </m:oMath>
                </a14:m>
                <a:r>
                  <a:rPr lang="en-US" dirty="0" smtClean="0">
                    <a:solidFill>
                      <a:srgbClr val="C00000"/>
                    </a:solidFill>
                    <a:cs typeface="Times New Roman" panose="02020603050405020304" pitchFamily="18" charset="0"/>
                  </a:rPr>
                  <a:t>“does not qualitatively effect the system controllability”</a:t>
                </a:r>
                <a:r>
                  <a:rPr lang="en-US" dirty="0" smtClean="0">
                    <a:solidFill>
                      <a:srgbClr val="000000"/>
                    </a:solidFill>
                    <a:cs typeface="Times New Roman" panose="02020603050405020304" pitchFamily="18" charset="0"/>
                  </a:rPr>
                  <a:t> and was therefore </a:t>
                </a:r>
                <a:r>
                  <a:rPr lang="en-US" dirty="0" smtClean="0">
                    <a:solidFill>
                      <a:srgbClr val="C00000"/>
                    </a:solidFill>
                    <a:cs typeface="Times New Roman" panose="02020603050405020304" pitchFamily="18" charset="0"/>
                  </a:rPr>
                  <a:t>neglected</a:t>
                </a:r>
                <a:r>
                  <a:rPr lang="en-US" dirty="0" smtClean="0">
                    <a:solidFill>
                      <a:srgbClr val="000000"/>
                    </a:solidFill>
                    <a:cs typeface="Times New Roman" panose="02020603050405020304" pitchFamily="18" charset="0"/>
                  </a:rPr>
                  <a:t>. This does, however, </a:t>
                </a:r>
                <a:r>
                  <a:rPr lang="en-US" dirty="0" smtClean="0">
                    <a:solidFill>
                      <a:srgbClr val="C00000"/>
                    </a:solidFill>
                    <a:cs typeface="Times New Roman" panose="02020603050405020304" pitchFamily="18" charset="0"/>
                  </a:rPr>
                  <a:t>limit the analysis to low inertial systems </a:t>
                </a:r>
                <a:r>
                  <a:rPr lang="en-US" dirty="0" smtClean="0">
                    <a:solidFill>
                      <a:srgbClr val="000000"/>
                    </a:solidFill>
                    <a:cs typeface="Times New Roman" panose="02020603050405020304" pitchFamily="18" charset="0"/>
                  </a:rPr>
                  <a:t>that have no (or negligible) external loads. </a:t>
                </a:r>
              </a:p>
              <a:p>
                <a:pPr algn="just">
                  <a:spcAft>
                    <a:spcPts val="1200"/>
                  </a:spcAft>
                </a:pPr>
                <a:r>
                  <a:rPr lang="en-US" dirty="0" smtClean="0">
                    <a:solidFill>
                      <a:srgbClr val="000000"/>
                    </a:solidFill>
                    <a:cs typeface="Times New Roman" panose="02020603050405020304" pitchFamily="18" charset="0"/>
                  </a:rPr>
                  <a:t>The </a:t>
                </a:r>
                <a:r>
                  <a:rPr lang="en-US" dirty="0" smtClean="0">
                    <a:solidFill>
                      <a:srgbClr val="C00000"/>
                    </a:solidFill>
                    <a:cs typeface="Times New Roman" panose="02020603050405020304" pitchFamily="18" charset="0"/>
                  </a:rPr>
                  <a:t>pretensioning values were chosen at each reference posture </a:t>
                </a:r>
                <a:r>
                  <a:rPr lang="en-US" dirty="0" smtClean="0">
                    <a:solidFill>
                      <a:srgbClr val="000000"/>
                    </a:solidFill>
                    <a:cs typeface="Times New Roman" panose="02020603050405020304" pitchFamily="18" charset="0"/>
                  </a:rPr>
                  <a:t>to ensure that the tendons never went slack. These values were </a:t>
                </a:r>
                <a:r>
                  <a:rPr lang="en-US" dirty="0" smtClean="0">
                    <a:solidFill>
                      <a:srgbClr val="C00000"/>
                    </a:solidFill>
                    <a:cs typeface="Times New Roman" panose="02020603050405020304" pitchFamily="18" charset="0"/>
                  </a:rPr>
                  <a:t>updated according to a rule that imposed a “memory” of previous changes</a:t>
                </a:r>
                <a:r>
                  <a:rPr lang="en-US" dirty="0" smtClean="0">
                    <a:solidFill>
                      <a:srgbClr val="000000"/>
                    </a:solidFill>
                    <a:cs typeface="Times New Roman" panose="02020603050405020304" pitchFamily="18" charset="0"/>
                  </a:rPr>
                  <a:t>. “Memoryless” pretensioning schemes were also analyzed, but produced more trivial results.</a:t>
                </a:r>
                <a:endParaRPr lang="en-US" dirty="0" smtClean="0">
                  <a:solidFill>
                    <a:srgbClr val="000000"/>
                  </a:solidFill>
                  <a:cs typeface="Times New Roman" panose="02020603050405020304" pitchFamily="18" charset="0"/>
                </a:endParaRPr>
              </a:p>
              <a:p>
                <a:pPr algn="just">
                  <a:spcAft>
                    <a:spcPts val="600"/>
                  </a:spcAft>
                </a:pPr>
                <a:endParaRPr lang="en-US" dirty="0">
                  <a:solidFill>
                    <a:srgbClr val="000000"/>
                  </a:solidFill>
                  <a:cs typeface="Times New Roman" panose="02020603050405020304" pitchFamily="18" charset="0"/>
                </a:endParaRPr>
              </a:p>
              <a:p>
                <a:pPr algn="just">
                  <a:spcAft>
                    <a:spcPts val="600"/>
                  </a:spcAft>
                </a:pPr>
                <a:endParaRPr lang="en-US" dirty="0" smtClean="0">
                  <a:solidFill>
                    <a:srgbClr val="000000"/>
                  </a:solidFill>
                  <a:cs typeface="Times New Roman" panose="02020603050405020304" pitchFamily="18" charset="0"/>
                </a:endParaRPr>
              </a:p>
            </p:txBody>
          </p:sp>
        </mc:Choice>
        <mc:Fallback>
          <p:sp>
            <p:nvSpPr>
              <p:cNvPr id="15" name="TextBox 14"/>
              <p:cNvSpPr txBox="1">
                <a:spLocks noRot="1" noChangeAspect="1" noMove="1" noResize="1" noEditPoints="1" noAdjustHandles="1" noChangeArrowheads="1" noChangeShapeType="1" noTextEdit="1"/>
              </p:cNvSpPr>
              <p:nvPr/>
            </p:nvSpPr>
            <p:spPr>
              <a:xfrm>
                <a:off x="6175814" y="1115872"/>
                <a:ext cx="5711386" cy="4446728"/>
              </a:xfrm>
              <a:prstGeom prst="rect">
                <a:avLst/>
              </a:prstGeom>
              <a:blipFill rotWithShape="0">
                <a:blip r:embed="rId2"/>
                <a:stretch>
                  <a:fillRect l="-2455" t="-685" r="-2561"/>
                </a:stretch>
              </a:blipFill>
            </p:spPr>
            <p:txBody>
              <a:bodyPr/>
              <a:lstStyle/>
              <a:p>
                <a:r>
                  <a:rPr lang="en-US">
                    <a:noFill/>
                  </a:rPr>
                  <a:t> </a:t>
                </a:r>
              </a:p>
            </p:txBody>
          </p:sp>
        </mc:Fallback>
      </mc:AlternateContent>
      <p:sp>
        <p:nvSpPr>
          <p:cNvPr id="17" name="Rectangle 16"/>
          <p:cNvSpPr/>
          <p:nvPr/>
        </p:nvSpPr>
        <p:spPr>
          <a:xfrm>
            <a:off x="152400" y="1543267"/>
            <a:ext cx="5723196" cy="40955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28600" y="1132437"/>
            <a:ext cx="5711386" cy="4446728"/>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cs typeface="Times New Roman" panose="02020603050405020304" pitchFamily="18" charset="0"/>
              </a:rPr>
              <a:t>Note </a:t>
            </a:r>
            <a:r>
              <a:rPr lang="en-US" smtClean="0">
                <a:solidFill>
                  <a:srgbClr val="000000"/>
                </a:solidFill>
                <a:cs typeface="Times New Roman" panose="02020603050405020304" pitchFamily="18" charset="0"/>
              </a:rPr>
              <a:t>on pretensioning:</a:t>
            </a:r>
          </a:p>
          <a:p>
            <a:pPr algn="just">
              <a:spcAft>
                <a:spcPts val="600"/>
              </a:spcAft>
            </a:pPr>
            <a:endParaRPr lang="en-US" dirty="0">
              <a:solidFill>
                <a:srgbClr val="000000"/>
              </a:solidFill>
              <a:cs typeface="Times New Roman" panose="02020603050405020304" pitchFamily="18" charset="0"/>
            </a:endParaRPr>
          </a:p>
          <a:p>
            <a:pPr algn="just">
              <a:spcAft>
                <a:spcPts val="600"/>
              </a:spcAft>
            </a:pPr>
            <a:endParaRPr lang="en-US" dirty="0" smtClean="0">
              <a:solidFill>
                <a:srgbClr val="000000"/>
              </a:solidFill>
              <a:cs typeface="Times New Roman" panose="02020603050405020304" pitchFamily="18" charset="0"/>
            </a:endParaRPr>
          </a:p>
        </p:txBody>
      </p:sp>
      <p:pic>
        <p:nvPicPr>
          <p:cNvPr id="19" name="Picture 18"/>
          <p:cNvPicPr>
            <a:picLocks noChangeAspect="1"/>
          </p:cNvPicPr>
          <p:nvPr/>
        </p:nvPicPr>
        <p:blipFill>
          <a:blip r:embed="rId3"/>
          <a:stretch>
            <a:fillRect/>
          </a:stretch>
        </p:blipFill>
        <p:spPr>
          <a:xfrm>
            <a:off x="228600" y="1573084"/>
            <a:ext cx="5562299" cy="3989918"/>
          </a:xfrm>
          <a:prstGeom prst="rect">
            <a:avLst/>
          </a:prstGeom>
        </p:spPr>
      </p:pic>
      <p:cxnSp>
        <p:nvCxnSpPr>
          <p:cNvPr id="14" name="Straight Connector 13"/>
          <p:cNvCxnSpPr>
            <a:cxnSpLocks/>
          </p:cNvCxnSpPr>
          <p:nvPr/>
        </p:nvCxnSpPr>
        <p:spPr>
          <a:xfrm flipH="1">
            <a:off x="6016639" y="1089368"/>
            <a:ext cx="3462" cy="4611469"/>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5690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78656" y="277091"/>
            <a:ext cx="7241344" cy="633088"/>
          </a:xfrm>
        </p:spPr>
        <p:txBody>
          <a:bodyPr/>
          <a:lstStyle/>
          <a:p>
            <a:pPr algn="l"/>
            <a:r>
              <a:rPr lang="en-US" dirty="0" smtClean="0"/>
              <a:t>Model Considered</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677072" y="1295400"/>
            <a:ext cx="7210128" cy="4446728"/>
          </a:xfrm>
          <a:prstGeom prst="rect">
            <a:avLst/>
          </a:prstGeom>
          <a:noFill/>
        </p:spPr>
        <p:txBody>
          <a:bodyPr wrap="square" lIns="0" rIns="0" numCol="1" spcCol="365760" rtlCol="0">
            <a:noAutofit/>
          </a:bodyPr>
          <a:lstStyle/>
          <a:p>
            <a:pPr algn="just">
              <a:spcAft>
                <a:spcPts val="1200"/>
              </a:spcAft>
            </a:pPr>
            <a:r>
              <a:rPr lang="en-US" dirty="0" smtClean="0">
                <a:solidFill>
                  <a:srgbClr val="000000"/>
                </a:solidFill>
                <a:cs typeface="Times New Roman" panose="02020603050405020304" pitchFamily="18" charset="0"/>
              </a:rPr>
              <a:t>Here a </a:t>
            </a:r>
            <a:r>
              <a:rPr lang="en-US" dirty="0" smtClean="0">
                <a:solidFill>
                  <a:srgbClr val="C00000"/>
                </a:solidFill>
                <a:cs typeface="Times New Roman" panose="02020603050405020304" pitchFamily="18" charset="0"/>
              </a:rPr>
              <a:t>2-DOF, planar model </a:t>
            </a:r>
            <a:r>
              <a:rPr lang="en-US" dirty="0" smtClean="0">
                <a:solidFill>
                  <a:srgbClr val="000000"/>
                </a:solidFill>
                <a:cs typeface="Times New Roman" panose="02020603050405020304" pitchFamily="18" charset="0"/>
              </a:rPr>
              <a:t>was considered with </a:t>
            </a:r>
            <a:r>
              <a:rPr lang="en-US" dirty="0" smtClean="0">
                <a:solidFill>
                  <a:srgbClr val="C00000"/>
                </a:solidFill>
                <a:cs typeface="Times New Roman" panose="02020603050405020304" pitchFamily="18" charset="0"/>
              </a:rPr>
              <a:t>4 multi-articulating muscles</a:t>
            </a:r>
            <a:r>
              <a:rPr lang="en-US" dirty="0" smtClean="0">
                <a:solidFill>
                  <a:srgbClr val="000000"/>
                </a:solidFill>
                <a:cs typeface="Times New Roman" panose="02020603050405020304" pitchFamily="18" charset="0"/>
              </a:rPr>
              <a:t>. Both </a:t>
            </a:r>
            <a:r>
              <a:rPr lang="en-US" dirty="0" smtClean="0">
                <a:solidFill>
                  <a:srgbClr val="C00000"/>
                </a:solidFill>
                <a:cs typeface="Times New Roman" panose="02020603050405020304" pitchFamily="18" charset="0"/>
              </a:rPr>
              <a:t>constant and posture dependent moment arm matrices </a:t>
            </a:r>
            <a:r>
              <a:rPr lang="en-US" dirty="0" smtClean="0">
                <a:solidFill>
                  <a:srgbClr val="000000"/>
                </a:solidFill>
                <a:cs typeface="Times New Roman" panose="02020603050405020304" pitchFamily="18" charset="0"/>
              </a:rPr>
              <a:t>were utilized with excursion relationships defined as:</a:t>
            </a:r>
            <a:endParaRPr lang="en-US" dirty="0" smtClean="0">
              <a:solidFill>
                <a:srgbClr val="000000"/>
              </a:solidFill>
              <a:cs typeface="Times New Roman" panose="02020603050405020304" pitchFamily="18" charset="0"/>
            </a:endParaRPr>
          </a:p>
          <a:p>
            <a:pPr algn="just">
              <a:spcAft>
                <a:spcPts val="600"/>
              </a:spcAft>
            </a:pPr>
            <a:endParaRPr lang="en-US" dirty="0" smtClean="0">
              <a:solidFill>
                <a:srgbClr val="000000"/>
              </a:solidFill>
              <a:cs typeface="Times New Roman" panose="02020603050405020304" pitchFamily="18" charset="0"/>
            </a:endParaRPr>
          </a:p>
          <a:p>
            <a:pPr algn="just">
              <a:spcAft>
                <a:spcPts val="600"/>
              </a:spcAft>
            </a:pPr>
            <a:endParaRPr lang="en-US" dirty="0">
              <a:solidFill>
                <a:srgbClr val="000000"/>
              </a:solidFill>
              <a:cs typeface="Times New Roman" panose="02020603050405020304" pitchFamily="18" charset="0"/>
            </a:endParaRPr>
          </a:p>
          <a:p>
            <a:pPr algn="just">
              <a:spcAft>
                <a:spcPts val="600"/>
              </a:spcAft>
            </a:pPr>
            <a:endParaRPr lang="en-US" dirty="0" smtClean="0">
              <a:solidFill>
                <a:srgbClr val="000000"/>
              </a:solidFill>
              <a:cs typeface="Times New Roman" panose="02020603050405020304" pitchFamily="18" charset="0"/>
            </a:endParaRPr>
          </a:p>
          <a:p>
            <a:pPr algn="just">
              <a:spcAft>
                <a:spcPts val="600"/>
              </a:spcAft>
            </a:pPr>
            <a:endParaRPr lang="en-US" dirty="0">
              <a:solidFill>
                <a:srgbClr val="000000"/>
              </a:solidFill>
              <a:cs typeface="Times New Roman" panose="02020603050405020304" pitchFamily="18" charset="0"/>
            </a:endParaRPr>
          </a:p>
          <a:p>
            <a:pPr algn="just">
              <a:spcAft>
                <a:spcPts val="600"/>
              </a:spcAft>
            </a:pPr>
            <a:r>
              <a:rPr lang="en-US" dirty="0" smtClean="0">
                <a:solidFill>
                  <a:srgbClr val="000000"/>
                </a:solidFill>
                <a:cs typeface="Times New Roman" panose="02020603050405020304" pitchFamily="18" charset="0"/>
              </a:rPr>
              <a:t>The </a:t>
            </a:r>
            <a:r>
              <a:rPr lang="en-US" dirty="0" smtClean="0">
                <a:solidFill>
                  <a:srgbClr val="C00000"/>
                </a:solidFill>
                <a:cs typeface="Times New Roman" panose="02020603050405020304" pitchFamily="18" charset="0"/>
              </a:rPr>
              <a:t>workspace </a:t>
            </a:r>
            <a:r>
              <a:rPr lang="en-US" dirty="0" smtClean="0">
                <a:solidFill>
                  <a:srgbClr val="000000"/>
                </a:solidFill>
                <a:cs typeface="Times New Roman" panose="02020603050405020304" pitchFamily="18" charset="0"/>
              </a:rPr>
              <a:t>of the finger was defined as: </a:t>
            </a:r>
            <a:endParaRPr lang="en-US" dirty="0">
              <a:solidFill>
                <a:srgbClr val="000000"/>
              </a:solidFill>
              <a:cs typeface="Times New Roman" panose="02020603050405020304" pitchFamily="18" charset="0"/>
            </a:endParaRPr>
          </a:p>
          <a:p>
            <a:pPr algn="just">
              <a:spcAft>
                <a:spcPts val="600"/>
              </a:spcAft>
            </a:pPr>
            <a:endParaRPr lang="en-US" dirty="0" smtClean="0">
              <a:solidFill>
                <a:srgbClr val="000000"/>
              </a:solidFill>
              <a:cs typeface="Times New Roman" panose="02020603050405020304" pitchFamily="18" charset="0"/>
            </a:endParaRPr>
          </a:p>
        </p:txBody>
      </p:sp>
      <p:pic>
        <p:nvPicPr>
          <p:cNvPr id="2" name="Picture 1"/>
          <p:cNvPicPr>
            <a:picLocks noChangeAspect="1"/>
          </p:cNvPicPr>
          <p:nvPr/>
        </p:nvPicPr>
        <p:blipFill rotWithShape="1">
          <a:blip r:embed="rId2"/>
          <a:srcRect r="50625"/>
          <a:stretch/>
        </p:blipFill>
        <p:spPr>
          <a:xfrm>
            <a:off x="116553" y="1219200"/>
            <a:ext cx="4465857" cy="2187459"/>
          </a:xfrm>
          <a:prstGeom prst="rect">
            <a:avLst/>
          </a:prstGeom>
        </p:spPr>
      </p:pic>
      <p:pic>
        <p:nvPicPr>
          <p:cNvPr id="10" name="Picture 9"/>
          <p:cNvPicPr>
            <a:picLocks noChangeAspect="1"/>
          </p:cNvPicPr>
          <p:nvPr/>
        </p:nvPicPr>
        <p:blipFill rotWithShape="1">
          <a:blip r:embed="rId2"/>
          <a:srcRect l="49578"/>
          <a:stretch/>
        </p:blipFill>
        <p:spPr>
          <a:xfrm>
            <a:off x="116553" y="3505200"/>
            <a:ext cx="4560519" cy="2187459"/>
          </a:xfrm>
          <a:prstGeom prst="rect">
            <a:avLst/>
          </a:prstGeom>
        </p:spPr>
      </p:pic>
      <p:pic>
        <p:nvPicPr>
          <p:cNvPr id="5" name="Picture 4"/>
          <p:cNvPicPr>
            <a:picLocks noChangeAspect="1"/>
          </p:cNvPicPr>
          <p:nvPr/>
        </p:nvPicPr>
        <p:blipFill>
          <a:blip r:embed="rId3"/>
          <a:stretch>
            <a:fillRect/>
          </a:stretch>
        </p:blipFill>
        <p:spPr>
          <a:xfrm>
            <a:off x="4775647" y="2304244"/>
            <a:ext cx="7012978" cy="1281943"/>
          </a:xfrm>
          <a:prstGeom prst="rect">
            <a:avLst/>
          </a:prstGeom>
        </p:spPr>
      </p:pic>
      <p:pic>
        <p:nvPicPr>
          <p:cNvPr id="6" name="Picture 5"/>
          <p:cNvPicPr>
            <a:picLocks noChangeAspect="1"/>
          </p:cNvPicPr>
          <p:nvPr/>
        </p:nvPicPr>
        <p:blipFill>
          <a:blip r:embed="rId4"/>
          <a:stretch>
            <a:fillRect/>
          </a:stretch>
        </p:blipFill>
        <p:spPr>
          <a:xfrm>
            <a:off x="4840436" y="4160978"/>
            <a:ext cx="6883400" cy="1104900"/>
          </a:xfrm>
          <a:prstGeom prst="rect">
            <a:avLst/>
          </a:prstGeom>
        </p:spPr>
      </p:pic>
    </p:spTree>
    <p:extLst>
      <p:ext uri="{BB962C8B-B14F-4D97-AF65-F5344CB8AC3E}">
        <p14:creationId xmlns:p14="http://schemas.microsoft.com/office/powerpoint/2010/main" val="1097402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2" name="TextBox 31"/>
              <p:cNvSpPr txBox="1"/>
              <p:nvPr/>
            </p:nvSpPr>
            <p:spPr>
              <a:xfrm>
                <a:off x="2438399" y="1066801"/>
                <a:ext cx="3200401" cy="1805465"/>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cs typeface="Times New Roman" panose="02020603050405020304" pitchFamily="18" charset="0"/>
                  </a:rPr>
                  <a:t>Consider, a reference posture (denoted by </a:t>
                </a:r>
                <a:r>
                  <a:rPr lang="en-US" dirty="0" smtClean="0">
                    <a:solidFill>
                      <a:srgbClr val="000000"/>
                    </a:solidFill>
                    <a:cs typeface="Times New Roman" panose="02020603050405020304" pitchFamily="18" charset="0"/>
                  </a:rPr>
                  <a:t>the  ). </a:t>
                </a:r>
                <a:r>
                  <a:rPr lang="en-US" dirty="0" smtClean="0">
                    <a:solidFill>
                      <a:srgbClr val="000000"/>
                    </a:solidFill>
                    <a:cs typeface="Times New Roman" panose="02020603050405020304" pitchFamily="18" charset="0"/>
                  </a:rPr>
                  <a:t>Every combination of </a:t>
                </a:r>
                <a14:m>
                  <m:oMath xmlns:m="http://schemas.openxmlformats.org/officeDocument/2006/math">
                    <m:d>
                      <m:dPr>
                        <m:begChr m:val="{"/>
                        <m:endChr m:val="}"/>
                        <m:ctrlPr>
                          <a:rPr lang="en-US" i="1" dirty="0" smtClean="0">
                            <a:solidFill>
                              <a:srgbClr val="000000"/>
                            </a:solidFill>
                            <a:latin typeface="Cambria Math" charset="0"/>
                            <a:ea typeface="Latin Modern Roman 10" charset="0"/>
                            <a:cs typeface="Latin Modern Roman 10" charset="0"/>
                          </a:rPr>
                        </m:ctrlPr>
                      </m:dPr>
                      <m:e>
                        <m:r>
                          <a:rPr lang="en-US" i="1" dirty="0" smtClean="0">
                            <a:solidFill>
                              <a:srgbClr val="000000"/>
                            </a:solidFill>
                            <a:latin typeface="Cambria Math" charset="0"/>
                            <a:ea typeface="Latin Modern Roman 10" charset="0"/>
                            <a:cs typeface="Latin Modern Roman 10" charset="0"/>
                          </a:rPr>
                          <m:t>0,±</m:t>
                        </m:r>
                        <m:r>
                          <m:rPr>
                            <m:sty m:val="p"/>
                          </m:rPr>
                          <a:rPr lang="en-US" i="0" dirty="0" smtClean="0">
                            <a:solidFill>
                              <a:srgbClr val="000000"/>
                            </a:solidFill>
                            <a:latin typeface="Cambria Math" charset="0"/>
                            <a:ea typeface="Latin Modern Roman 10" charset="0"/>
                            <a:cs typeface="Latin Modern Roman 10" charset="0"/>
                          </a:rPr>
                          <m:t>Δ</m:t>
                        </m:r>
                        <m:sSub>
                          <m:sSubPr>
                            <m:ctrlPr>
                              <a:rPr lang="en-US" i="1" dirty="0" smtClean="0">
                                <a:solidFill>
                                  <a:srgbClr val="000000"/>
                                </a:solidFill>
                                <a:latin typeface="Cambria Math" charset="0"/>
                                <a:ea typeface="Latin Modern Roman 10" charset="0"/>
                                <a:cs typeface="Latin Modern Roman 10" charset="0"/>
                              </a:rPr>
                            </m:ctrlPr>
                          </m:sSubPr>
                          <m:e>
                            <m:r>
                              <a:rPr lang="en-US" i="1" dirty="0" smtClean="0">
                                <a:solidFill>
                                  <a:srgbClr val="000000"/>
                                </a:solidFill>
                                <a:latin typeface="Cambria Math" charset="0"/>
                                <a:ea typeface="Latin Modern Roman 10" charset="0"/>
                                <a:cs typeface="Latin Modern Roman 10" charset="0"/>
                              </a:rPr>
                              <m:t>𝜃</m:t>
                            </m:r>
                          </m:e>
                          <m:sub>
                            <m:r>
                              <a:rPr lang="en-US" i="1" dirty="0" smtClean="0">
                                <a:solidFill>
                                  <a:srgbClr val="000000"/>
                                </a:solidFill>
                                <a:latin typeface="Cambria Math" charset="0"/>
                                <a:ea typeface="Latin Modern Roman 10" charset="0"/>
                                <a:cs typeface="Latin Modern Roman 10" charset="0"/>
                              </a:rPr>
                              <m:t>1</m:t>
                            </m:r>
                          </m:sub>
                        </m:sSub>
                      </m:e>
                    </m:d>
                  </m:oMath>
                </a14:m>
                <a:r>
                  <a:rPr lang="en-US" dirty="0" smtClean="0">
                    <a:solidFill>
                      <a:srgbClr val="000000"/>
                    </a:solidFill>
                    <a:cs typeface="Times New Roman" panose="02020603050405020304" pitchFamily="18" charset="0"/>
                  </a:rPr>
                  <a:t> and </a:t>
                </a:r>
                <a14:m>
                  <m:oMath xmlns:m="http://schemas.openxmlformats.org/officeDocument/2006/math">
                    <m:d>
                      <m:dPr>
                        <m:begChr m:val="{"/>
                        <m:endChr m:val="}"/>
                        <m:ctrlPr>
                          <a:rPr lang="en-US" b="0" i="1" dirty="0" smtClean="0">
                            <a:solidFill>
                              <a:srgbClr val="000000"/>
                            </a:solidFill>
                            <a:latin typeface="Cambria Math" charset="0"/>
                            <a:ea typeface="Latin Modern Roman 10" charset="0"/>
                            <a:cs typeface="Latin Modern Roman 10" charset="0"/>
                          </a:rPr>
                        </m:ctrlPr>
                      </m:dPr>
                      <m:e>
                        <m:r>
                          <a:rPr lang="en-US" i="1" dirty="0">
                            <a:solidFill>
                              <a:srgbClr val="000000"/>
                            </a:solidFill>
                            <a:latin typeface="Cambria Math" charset="0"/>
                            <a:ea typeface="Latin Modern Roman 10" charset="0"/>
                            <a:cs typeface="Latin Modern Roman 10" charset="0"/>
                          </a:rPr>
                          <m:t>0,±</m:t>
                        </m:r>
                        <m:r>
                          <m:rPr>
                            <m:sty m:val="p"/>
                          </m:rPr>
                          <a:rPr lang="en-US" i="0" dirty="0">
                            <a:solidFill>
                              <a:srgbClr val="000000"/>
                            </a:solidFill>
                            <a:latin typeface="Cambria Math" charset="0"/>
                            <a:ea typeface="Latin Modern Roman 10" charset="0"/>
                            <a:cs typeface="Latin Modern Roman 10" charset="0"/>
                          </a:rPr>
                          <m:t>Δ</m:t>
                        </m:r>
                        <m:sSub>
                          <m:sSubPr>
                            <m:ctrlPr>
                              <a:rPr lang="en-US" i="1" dirty="0">
                                <a:solidFill>
                                  <a:srgbClr val="000000"/>
                                </a:solidFill>
                                <a:latin typeface="Cambria Math" charset="0"/>
                                <a:ea typeface="Latin Modern Roman 10" charset="0"/>
                                <a:cs typeface="Latin Modern Roman 10" charset="0"/>
                              </a:rPr>
                            </m:ctrlPr>
                          </m:sSubPr>
                          <m:e>
                            <m:r>
                              <a:rPr lang="en-US" i="1" dirty="0">
                                <a:solidFill>
                                  <a:srgbClr val="000000"/>
                                </a:solidFill>
                                <a:latin typeface="Cambria Math" charset="0"/>
                                <a:ea typeface="Latin Modern Roman 10" charset="0"/>
                                <a:cs typeface="Latin Modern Roman 10" charset="0"/>
                              </a:rPr>
                              <m:t>𝜃</m:t>
                            </m:r>
                          </m:e>
                          <m:sub>
                            <m:r>
                              <a:rPr lang="en-US" b="0" i="1" dirty="0" smtClean="0">
                                <a:solidFill>
                                  <a:srgbClr val="000000"/>
                                </a:solidFill>
                                <a:latin typeface="Cambria Math" charset="0"/>
                                <a:ea typeface="Latin Modern Roman 10" charset="0"/>
                                <a:cs typeface="Latin Modern Roman 10" charset="0"/>
                              </a:rPr>
                              <m:t>2</m:t>
                            </m:r>
                          </m:sub>
                        </m:sSub>
                      </m:e>
                    </m:d>
                    <m:r>
                      <a:rPr lang="en-US" b="0" i="1" dirty="0" smtClean="0">
                        <a:solidFill>
                          <a:srgbClr val="000000"/>
                        </a:solidFill>
                        <a:latin typeface="Cambria Math" charset="0"/>
                        <a:ea typeface="Latin Modern Roman 10" charset="0"/>
                        <a:cs typeface="Latin Modern Roman 10" charset="0"/>
                      </a:rPr>
                      <m:t> </m:t>
                    </m:r>
                  </m:oMath>
                </a14:m>
                <a:r>
                  <a:rPr lang="en-US" dirty="0" smtClean="0">
                    <a:solidFill>
                      <a:srgbClr val="000000"/>
                    </a:solidFill>
                    <a:cs typeface="Times New Roman" panose="02020603050405020304" pitchFamily="18" charset="0"/>
                  </a:rPr>
                  <a:t>reflects a </a:t>
                </a:r>
                <a:r>
                  <a:rPr lang="en-US" dirty="0" smtClean="0">
                    <a:solidFill>
                      <a:srgbClr val="C00000"/>
                    </a:solidFill>
                    <a:cs typeface="Times New Roman" panose="02020603050405020304" pitchFamily="18" charset="0"/>
                  </a:rPr>
                  <a:t>total of nine possible (“nearby”) transitions that satisfy the quasi-static condition.</a:t>
                </a:r>
                <a:endParaRPr lang="en-US" dirty="0">
                  <a:solidFill>
                    <a:srgbClr val="C00000"/>
                  </a:solidFill>
                  <a:cs typeface="Times New Roman" panose="02020603050405020304" pitchFamily="18" charset="0"/>
                </a:endParaRPr>
              </a:p>
              <a:p>
                <a:pPr algn="just">
                  <a:spcAft>
                    <a:spcPts val="600"/>
                  </a:spcAft>
                </a:pPr>
                <a:endParaRPr lang="en-US" dirty="0" smtClean="0">
                  <a:solidFill>
                    <a:srgbClr val="000000"/>
                  </a:solidFill>
                  <a:cs typeface="Times New Roman" panose="02020603050405020304" pitchFamily="18" charset="0"/>
                </a:endParaRPr>
              </a:p>
            </p:txBody>
          </p:sp>
        </mc:Choice>
        <mc:Fallback>
          <p:sp>
            <p:nvSpPr>
              <p:cNvPr id="32" name="TextBox 31"/>
              <p:cNvSpPr txBox="1">
                <a:spLocks noRot="1" noChangeAspect="1" noMove="1" noResize="1" noEditPoints="1" noAdjustHandles="1" noChangeArrowheads="1" noChangeShapeType="1" noTextEdit="1"/>
              </p:cNvSpPr>
              <p:nvPr/>
            </p:nvSpPr>
            <p:spPr>
              <a:xfrm>
                <a:off x="2438399" y="1066801"/>
                <a:ext cx="3200401" cy="1805465"/>
              </a:xfrm>
              <a:prstGeom prst="rect">
                <a:avLst/>
              </a:prstGeom>
              <a:blipFill rotWithShape="0">
                <a:blip r:embed="rId2"/>
                <a:stretch>
                  <a:fillRect l="-4381" t="-1689" r="-4381" b="-16892"/>
                </a:stretch>
              </a:blipFill>
            </p:spPr>
            <p:txBody>
              <a:bodyPr/>
              <a:lstStyle/>
              <a:p>
                <a:r>
                  <a:rPr lang="en-US">
                    <a:noFill/>
                  </a:rPr>
                  <a:t> </a:t>
                </a:r>
              </a:p>
            </p:txBody>
          </p:sp>
        </mc:Fallback>
      </mc:AlternateContent>
      <p:cxnSp>
        <p:nvCxnSpPr>
          <p:cNvPr id="14" name="Straight Connector 13"/>
          <p:cNvCxnSpPr>
            <a:cxnSpLocks/>
          </p:cNvCxnSpPr>
          <p:nvPr/>
        </p:nvCxnSpPr>
        <p:spPr>
          <a:xfrm flipH="1">
            <a:off x="5816845" y="1082742"/>
            <a:ext cx="3462" cy="4611469"/>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
        <p:nvSpPr>
          <p:cNvPr id="3" name="Subtitle 2"/>
          <p:cNvSpPr>
            <a:spLocks noGrp="1"/>
          </p:cNvSpPr>
          <p:nvPr>
            <p:ph type="subTitle" idx="1"/>
          </p:nvPr>
        </p:nvSpPr>
        <p:spPr>
          <a:xfrm>
            <a:off x="378656" y="277091"/>
            <a:ext cx="7241344" cy="633088"/>
          </a:xfrm>
        </p:spPr>
        <p:txBody>
          <a:bodyPr/>
          <a:lstStyle/>
          <a:p>
            <a:pPr algn="l"/>
            <a:r>
              <a:rPr lang="en-US" dirty="0" smtClean="0"/>
              <a:t>Optimality Problem</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3"/>
          <a:stretch>
            <a:fillRect/>
          </a:stretch>
        </p:blipFill>
        <p:spPr>
          <a:xfrm>
            <a:off x="370105" y="1105933"/>
            <a:ext cx="1905000" cy="1727200"/>
          </a:xfrm>
          <a:prstGeom prst="rect">
            <a:avLst/>
          </a:prstGeom>
        </p:spPr>
      </p:pic>
      <mc:AlternateContent xmlns:mc="http://schemas.openxmlformats.org/markup-compatibility/2006">
        <mc:Choice xmlns:a14="http://schemas.microsoft.com/office/drawing/2010/main" Requires="a14">
          <p:sp>
            <p:nvSpPr>
              <p:cNvPr id="13" name="TextBox 12"/>
              <p:cNvSpPr txBox="1"/>
              <p:nvPr/>
            </p:nvSpPr>
            <p:spPr>
              <a:xfrm>
                <a:off x="196538" y="3178142"/>
                <a:ext cx="5442262" cy="2384458"/>
              </a:xfrm>
              <a:prstGeom prst="rect">
                <a:avLst/>
              </a:prstGeom>
              <a:noFill/>
            </p:spPr>
            <p:txBody>
              <a:bodyPr wrap="square" lIns="0" rIns="0" numCol="1" spcCol="365760" rtlCol="0">
                <a:noAutofit/>
              </a:bodyPr>
              <a:lstStyle/>
              <a:p>
                <a:pPr algn="just">
                  <a:spcAft>
                    <a:spcPts val="600"/>
                  </a:spcAft>
                </a:pPr>
                <a:r>
                  <a:rPr lang="en-US" dirty="0" smtClean="0">
                    <a:solidFill>
                      <a:srgbClr val="000000"/>
                    </a:solidFill>
                    <a:cs typeface="Times New Roman" panose="02020603050405020304" pitchFamily="18" charset="0"/>
                  </a:rPr>
                  <a:t>For each transition, there exists a </a:t>
                </a:r>
                <a:r>
                  <a:rPr lang="en-US" dirty="0" smtClean="0">
                    <a:solidFill>
                      <a:srgbClr val="C00000"/>
                    </a:solidFill>
                    <a:cs typeface="Times New Roman" panose="02020603050405020304" pitchFamily="18" charset="0"/>
                  </a:rPr>
                  <a:t>unique stiffness matrix (</a:t>
                </a:r>
                <a14:m>
                  <m:oMath xmlns:m="http://schemas.openxmlformats.org/officeDocument/2006/math">
                    <m:sSub>
                      <m:sSubPr>
                        <m:ctrlPr>
                          <a:rPr lang="en-US" i="1" dirty="0" smtClean="0">
                            <a:solidFill>
                              <a:srgbClr val="C00000"/>
                            </a:solidFill>
                            <a:latin typeface="Cambria Math" charset="0"/>
                            <a:ea typeface="Latin Modern Roman 10" charset="0"/>
                            <a:cs typeface="Latin Modern Roman 10" charset="0"/>
                          </a:rPr>
                        </m:ctrlPr>
                      </m:sSubPr>
                      <m:e>
                        <m:r>
                          <a:rPr lang="en-US" i="1" dirty="0" smtClean="0">
                            <a:solidFill>
                              <a:srgbClr val="C00000"/>
                            </a:solidFill>
                            <a:latin typeface="Cambria Math" charset="0"/>
                            <a:ea typeface="Latin Modern Roman 10" charset="0"/>
                            <a:cs typeface="Latin Modern Roman 10" charset="0"/>
                          </a:rPr>
                          <m:t>𝐾</m:t>
                        </m:r>
                      </m:e>
                      <m:sub>
                        <m:r>
                          <a:rPr lang="en-US" b="0" i="1" dirty="0" smtClean="0">
                            <a:solidFill>
                              <a:srgbClr val="C00000"/>
                            </a:solidFill>
                            <a:latin typeface="Cambria Math" charset="0"/>
                            <a:ea typeface="Latin Modern Roman 10" charset="0"/>
                            <a:cs typeface="Latin Modern Roman 10" charset="0"/>
                          </a:rPr>
                          <m:t>𝑜𝑝𝑡</m:t>
                        </m:r>
                      </m:sub>
                    </m:sSub>
                  </m:oMath>
                </a14:m>
                <a:r>
                  <a:rPr lang="en-US" dirty="0" smtClean="0">
                    <a:solidFill>
                      <a:srgbClr val="C00000"/>
                    </a:solidFill>
                    <a:cs typeface="Times New Roman" panose="02020603050405020304" pitchFamily="18" charset="0"/>
                  </a:rPr>
                  <a:t>) that satisfies the minimal strain energy criteria (3)</a:t>
                </a:r>
                <a:r>
                  <a:rPr lang="en-US" dirty="0" smtClean="0">
                    <a:solidFill>
                      <a:srgbClr val="000000"/>
                    </a:solidFill>
                    <a:cs typeface="Times New Roman" panose="02020603050405020304" pitchFamily="18" charset="0"/>
                  </a:rPr>
                  <a:t>. Parameterizing the entire range of motion of a system results in a Cartesian map of reference postures and the nearby transitions that are admissible by the quasi-static criteria. </a:t>
                </a:r>
                <a:r>
                  <a:rPr lang="en-US" dirty="0" smtClean="0">
                    <a:solidFill>
                      <a:srgbClr val="C00000"/>
                    </a:solidFill>
                    <a:cs typeface="Times New Roman" panose="02020603050405020304" pitchFamily="18" charset="0"/>
                  </a:rPr>
                  <a:t>This optimization problem is then completed at each reference posture for every possible transition</a:t>
                </a:r>
                <a:r>
                  <a:rPr lang="en-US" dirty="0" smtClean="0">
                    <a:solidFill>
                      <a:srgbClr val="000000"/>
                    </a:solidFill>
                    <a:cs typeface="Times New Roman" panose="02020603050405020304" pitchFamily="18" charset="0"/>
                  </a:rPr>
                  <a:t>.</a:t>
                </a:r>
                <a:endParaRPr lang="en-US" dirty="0">
                  <a:solidFill>
                    <a:srgbClr val="000000"/>
                  </a:solidFill>
                  <a:cs typeface="Times New Roman" panose="02020603050405020304" pitchFamily="18" charset="0"/>
                </a:endParaRPr>
              </a:p>
              <a:p>
                <a:pPr algn="just">
                  <a:spcAft>
                    <a:spcPts val="600"/>
                  </a:spcAft>
                </a:pPr>
                <a:endParaRPr lang="en-US" dirty="0" smtClean="0">
                  <a:solidFill>
                    <a:srgbClr val="000000"/>
                  </a:solidFill>
                  <a:cs typeface="Times New Roman" panose="02020603050405020304" pitchFamily="18" charset="0"/>
                </a:endParaRPr>
              </a:p>
            </p:txBody>
          </p:sp>
        </mc:Choice>
        <mc:Fallback>
          <p:sp>
            <p:nvSpPr>
              <p:cNvPr id="13" name="TextBox 12"/>
              <p:cNvSpPr txBox="1">
                <a:spLocks noRot="1" noChangeAspect="1" noMove="1" noResize="1" noEditPoints="1" noAdjustHandles="1" noChangeArrowheads="1" noChangeShapeType="1" noTextEdit="1"/>
              </p:cNvSpPr>
              <p:nvPr/>
            </p:nvSpPr>
            <p:spPr>
              <a:xfrm>
                <a:off x="196538" y="3178142"/>
                <a:ext cx="5442262" cy="2384458"/>
              </a:xfrm>
              <a:prstGeom prst="rect">
                <a:avLst/>
              </a:prstGeom>
              <a:blipFill rotWithShape="0">
                <a:blip r:embed="rId4"/>
                <a:stretch>
                  <a:fillRect l="-2576" t="-1276" r="-2688" b="-765"/>
                </a:stretch>
              </a:blipFill>
            </p:spPr>
            <p:txBody>
              <a:bodyPr/>
              <a:lstStyle/>
              <a:p>
                <a:r>
                  <a:rPr lang="en-US">
                    <a:noFill/>
                  </a:rPr>
                  <a:t> </a:t>
                </a:r>
              </a:p>
            </p:txBody>
          </p:sp>
        </mc:Fallback>
      </mc:AlternateContent>
      <p:pic>
        <p:nvPicPr>
          <p:cNvPr id="6" name="Picture 5"/>
          <p:cNvPicPr>
            <a:picLocks noChangeAspect="1"/>
          </p:cNvPicPr>
          <p:nvPr/>
        </p:nvPicPr>
        <p:blipFill>
          <a:blip r:embed="rId5"/>
          <a:stretch>
            <a:fillRect/>
          </a:stretch>
        </p:blipFill>
        <p:spPr>
          <a:xfrm>
            <a:off x="5921027" y="1105933"/>
            <a:ext cx="3234607" cy="1408667"/>
          </a:xfrm>
          <a:prstGeom prst="rect">
            <a:avLst/>
          </a:prstGeom>
        </p:spPr>
      </p:pic>
      <p:sp>
        <p:nvSpPr>
          <p:cNvPr id="7" name="Rectangle 6"/>
          <p:cNvSpPr/>
          <p:nvPr/>
        </p:nvSpPr>
        <p:spPr>
          <a:xfrm>
            <a:off x="5951507" y="1105932"/>
            <a:ext cx="144493" cy="148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455286" y="1098522"/>
            <a:ext cx="164714" cy="148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6"/>
          <a:stretch>
            <a:fillRect/>
          </a:stretch>
        </p:blipFill>
        <p:spPr>
          <a:xfrm>
            <a:off x="8219285" y="4114800"/>
            <a:ext cx="3805736" cy="1662667"/>
          </a:xfrm>
          <a:prstGeom prst="rect">
            <a:avLst/>
          </a:prstGeom>
        </p:spPr>
      </p:pic>
      <p:pic>
        <p:nvPicPr>
          <p:cNvPr id="8" name="Picture 7"/>
          <p:cNvPicPr>
            <a:picLocks noChangeAspect="1"/>
          </p:cNvPicPr>
          <p:nvPr/>
        </p:nvPicPr>
        <p:blipFill>
          <a:blip r:embed="rId7"/>
          <a:stretch>
            <a:fillRect/>
          </a:stretch>
        </p:blipFill>
        <p:spPr>
          <a:xfrm>
            <a:off x="6023753" y="2547822"/>
            <a:ext cx="3729847" cy="1610539"/>
          </a:xfrm>
          <a:prstGeom prst="rect">
            <a:avLst/>
          </a:prstGeom>
        </p:spPr>
      </p:pic>
      <p:sp>
        <p:nvSpPr>
          <p:cNvPr id="10" name="TextBox 9"/>
          <p:cNvSpPr txBox="1"/>
          <p:nvPr/>
        </p:nvSpPr>
        <p:spPr>
          <a:xfrm>
            <a:off x="9829800" y="3029925"/>
            <a:ext cx="1608261" cy="646331"/>
          </a:xfrm>
          <a:prstGeom prst="rect">
            <a:avLst/>
          </a:prstGeom>
          <a:solidFill>
            <a:schemeClr val="bg1">
              <a:lumMod val="85000"/>
            </a:schemeClr>
          </a:solidFill>
        </p:spPr>
        <p:txBody>
          <a:bodyPr wrap="none" rtlCol="0">
            <a:spAutoFit/>
          </a:bodyPr>
          <a:lstStyle/>
          <a:p>
            <a:pPr algn="ctr"/>
            <a:r>
              <a:rPr lang="en-US" dirty="0" smtClean="0"/>
              <a:t>Constant</a:t>
            </a:r>
          </a:p>
          <a:p>
            <a:pPr algn="ctr"/>
            <a:r>
              <a:rPr lang="en-US" dirty="0" smtClean="0"/>
              <a:t>Moment Arms</a:t>
            </a:r>
            <a:endParaRPr lang="en-US" dirty="0"/>
          </a:p>
        </p:txBody>
      </p:sp>
      <p:sp>
        <p:nvSpPr>
          <p:cNvPr id="17" name="TextBox 16"/>
          <p:cNvSpPr txBox="1"/>
          <p:nvPr/>
        </p:nvSpPr>
        <p:spPr>
          <a:xfrm>
            <a:off x="6034071" y="4582087"/>
            <a:ext cx="2185214" cy="646331"/>
          </a:xfrm>
          <a:prstGeom prst="rect">
            <a:avLst/>
          </a:prstGeom>
          <a:solidFill>
            <a:schemeClr val="bg1">
              <a:lumMod val="85000"/>
            </a:schemeClr>
          </a:solidFill>
        </p:spPr>
        <p:txBody>
          <a:bodyPr wrap="none" rtlCol="0">
            <a:spAutoFit/>
          </a:bodyPr>
          <a:lstStyle/>
          <a:p>
            <a:pPr algn="ctr"/>
            <a:r>
              <a:rPr lang="en-US" dirty="0" smtClean="0"/>
              <a:t>Posture-Dependent</a:t>
            </a:r>
          </a:p>
          <a:p>
            <a:pPr algn="ctr"/>
            <a:r>
              <a:rPr lang="en-US" dirty="0" smtClean="0"/>
              <a:t>Moment Arms</a:t>
            </a:r>
            <a:endParaRPr lang="en-US" dirty="0"/>
          </a:p>
        </p:txBody>
      </p:sp>
      <p:sp>
        <p:nvSpPr>
          <p:cNvPr id="18" name="TextBox 17"/>
          <p:cNvSpPr txBox="1"/>
          <p:nvPr/>
        </p:nvSpPr>
        <p:spPr>
          <a:xfrm>
            <a:off x="9182250" y="1348601"/>
            <a:ext cx="2903359" cy="923330"/>
          </a:xfrm>
          <a:prstGeom prst="rect">
            <a:avLst/>
          </a:prstGeom>
          <a:solidFill>
            <a:schemeClr val="bg1">
              <a:lumMod val="85000"/>
            </a:schemeClr>
          </a:solidFill>
        </p:spPr>
        <p:txBody>
          <a:bodyPr wrap="none" rtlCol="0">
            <a:spAutoFit/>
          </a:bodyPr>
          <a:lstStyle/>
          <a:p>
            <a:pPr algn="ctr"/>
            <a:r>
              <a:rPr lang="en-US" dirty="0" smtClean="0"/>
              <a:t>Shape Space Manifold</a:t>
            </a:r>
          </a:p>
          <a:p>
            <a:pPr algn="ctr"/>
            <a:r>
              <a:rPr lang="en-US" dirty="0" smtClean="0"/>
              <a:t>and </a:t>
            </a:r>
          </a:p>
          <a:p>
            <a:pPr algn="ctr"/>
            <a:r>
              <a:rPr lang="en-US" dirty="0" smtClean="0"/>
              <a:t>Resulting Range of Motion</a:t>
            </a:r>
          </a:p>
        </p:txBody>
      </p:sp>
      <p:sp>
        <p:nvSpPr>
          <p:cNvPr id="19" name="Rectangle 18"/>
          <p:cNvSpPr/>
          <p:nvPr/>
        </p:nvSpPr>
        <p:spPr>
          <a:xfrm>
            <a:off x="6106880" y="2577467"/>
            <a:ext cx="144493" cy="148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6106880" y="3353090"/>
            <a:ext cx="144493" cy="148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8305800" y="4158361"/>
            <a:ext cx="152400" cy="148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8306407" y="4967914"/>
            <a:ext cx="164592" cy="148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flipH="1">
            <a:off x="4353798" y="1216055"/>
            <a:ext cx="533400" cy="646331"/>
          </a:xfrm>
          <a:prstGeom prst="rect">
            <a:avLst/>
          </a:prstGeom>
          <a:noFill/>
        </p:spPr>
        <p:txBody>
          <a:bodyPr wrap="square" rtlCol="0">
            <a:spAutoFit/>
          </a:bodyPr>
          <a:lstStyle/>
          <a:p>
            <a:r>
              <a:rPr lang="en-US" sz="3600" dirty="0">
                <a:solidFill>
                  <a:srgbClr val="000000"/>
                </a:solidFill>
                <a:cs typeface="Times New Roman" panose="02020603050405020304" pitchFamily="18" charset="0"/>
              </a:rPr>
              <a:t>⊗</a:t>
            </a:r>
            <a:endParaRPr lang="en-US" sz="3600" dirty="0"/>
          </a:p>
        </p:txBody>
      </p:sp>
    </p:spTree>
    <p:extLst>
      <p:ext uri="{BB962C8B-B14F-4D97-AF65-F5344CB8AC3E}">
        <p14:creationId xmlns:p14="http://schemas.microsoft.com/office/powerpoint/2010/main" val="167808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258618" y="1066801"/>
            <a:ext cx="6603961" cy="4627410"/>
          </a:xfrm>
          <a:prstGeom prst="rect">
            <a:avLst/>
          </a:prstGeom>
          <a:noFill/>
        </p:spPr>
        <p:txBody>
          <a:bodyPr wrap="square" lIns="0" rIns="0" numCol="1" spcCol="365760" rtlCol="0">
            <a:noAutofit/>
          </a:bodyPr>
          <a:lstStyle/>
          <a:p>
            <a:pPr algn="just">
              <a:spcAft>
                <a:spcPts val="600"/>
              </a:spcAft>
            </a:pPr>
            <a:endParaRPr lang="en-US" dirty="0" smtClean="0">
              <a:solidFill>
                <a:srgbClr val="000000"/>
              </a:solidFill>
              <a:cs typeface="Times New Roman" panose="02020603050405020304" pitchFamily="18" charset="0"/>
            </a:endParaRPr>
          </a:p>
          <a:p>
            <a:pPr algn="just">
              <a:spcAft>
                <a:spcPts val="600"/>
              </a:spcAft>
            </a:pPr>
            <a:r>
              <a:rPr lang="en-US" dirty="0" smtClean="0">
                <a:solidFill>
                  <a:srgbClr val="000000"/>
                </a:solidFill>
                <a:cs typeface="Times New Roman" panose="02020603050405020304" pitchFamily="18" charset="0"/>
              </a:rPr>
              <a:t>Note that in the case of </a:t>
            </a:r>
            <a:r>
              <a:rPr lang="en-US" dirty="0" smtClean="0">
                <a:solidFill>
                  <a:srgbClr val="C00000"/>
                </a:solidFill>
                <a:cs typeface="Times New Roman" panose="02020603050405020304" pitchFamily="18" charset="0"/>
              </a:rPr>
              <a:t>constant moment arms</a:t>
            </a:r>
            <a:r>
              <a:rPr lang="en-US" dirty="0" smtClean="0">
                <a:solidFill>
                  <a:srgbClr val="000000"/>
                </a:solidFill>
                <a:cs typeface="Times New Roman" panose="02020603050405020304" pitchFamily="18" charset="0"/>
              </a:rPr>
              <a:t>, the initial reference posture does not affect the optimal stiffness parameters that result in a given transition direction. Muscles 1 and 3 do not exhibit changes in stiffness parameters regardless in any transition direction. But muscles 2 and 4 appear to balance each other, with the stiffness of one decreasing as the other increases. </a:t>
            </a:r>
          </a:p>
          <a:p>
            <a:pPr algn="just">
              <a:spcAft>
                <a:spcPts val="600"/>
              </a:spcAft>
            </a:pPr>
            <a:endParaRPr lang="en-US" dirty="0">
              <a:solidFill>
                <a:srgbClr val="000000"/>
              </a:solidFill>
              <a:cs typeface="Times New Roman" panose="02020603050405020304" pitchFamily="18" charset="0"/>
            </a:endParaRPr>
          </a:p>
          <a:p>
            <a:pPr algn="just">
              <a:spcAft>
                <a:spcPts val="600"/>
              </a:spcAft>
            </a:pPr>
            <a:r>
              <a:rPr lang="en-US" dirty="0" smtClean="0">
                <a:solidFill>
                  <a:srgbClr val="000000"/>
                </a:solidFill>
                <a:cs typeface="Times New Roman" panose="02020603050405020304" pitchFamily="18" charset="0"/>
              </a:rPr>
              <a:t>These relationships are also seen in the case of </a:t>
            </a:r>
            <a:r>
              <a:rPr lang="en-US" dirty="0" smtClean="0">
                <a:solidFill>
                  <a:srgbClr val="C00000"/>
                </a:solidFill>
                <a:cs typeface="Times New Roman" panose="02020603050405020304" pitchFamily="18" charset="0"/>
              </a:rPr>
              <a:t>posture-dependent moment arms</a:t>
            </a:r>
            <a:r>
              <a:rPr lang="en-US" dirty="0" smtClean="0">
                <a:solidFill>
                  <a:srgbClr val="000000"/>
                </a:solidFill>
                <a:cs typeface="Times New Roman" panose="02020603050405020304" pitchFamily="18" charset="0"/>
              </a:rPr>
              <a:t>, but now the initial reference posture dictates the resulting tendon excursions across the configuration space which directly affects the equilibrium condition and the strain energy formula </a:t>
            </a:r>
            <a:r>
              <a:rPr lang="mr-IN" dirty="0" smtClean="0">
                <a:solidFill>
                  <a:srgbClr val="000000"/>
                </a:solidFill>
                <a:cs typeface="Times New Roman" panose="02020603050405020304" pitchFamily="18" charset="0"/>
              </a:rPr>
              <a:t>–</a:t>
            </a:r>
            <a:r>
              <a:rPr lang="en-US" dirty="0" smtClean="0">
                <a:solidFill>
                  <a:srgbClr val="000000"/>
                </a:solidFill>
                <a:cs typeface="Times New Roman" panose="02020603050405020304" pitchFamily="18" charset="0"/>
              </a:rPr>
              <a:t> therefore changing the optimal stiffness parameters. </a:t>
            </a:r>
            <a:endParaRPr lang="en-US" dirty="0" smtClean="0">
              <a:solidFill>
                <a:srgbClr val="000000"/>
              </a:solidFill>
              <a:cs typeface="Times New Roman" panose="02020603050405020304" pitchFamily="18" charset="0"/>
            </a:endParaRPr>
          </a:p>
        </p:txBody>
      </p:sp>
      <p:sp>
        <p:nvSpPr>
          <p:cNvPr id="3" name="Subtitle 2"/>
          <p:cNvSpPr>
            <a:spLocks noGrp="1"/>
          </p:cNvSpPr>
          <p:nvPr>
            <p:ph type="subTitle" idx="1"/>
          </p:nvPr>
        </p:nvSpPr>
        <p:spPr>
          <a:xfrm>
            <a:off x="378656" y="277091"/>
            <a:ext cx="7241344" cy="633088"/>
          </a:xfrm>
        </p:spPr>
        <p:txBody>
          <a:bodyPr/>
          <a:lstStyle/>
          <a:p>
            <a:pPr algn="l"/>
            <a:r>
              <a:rPr lang="en-US" dirty="0" smtClean="0"/>
              <a:t>Optimality Problem</a:t>
            </a:r>
            <a:endParaRPr lang="en-US" dirty="0"/>
          </a:p>
        </p:txBody>
      </p:sp>
      <p:cxnSp>
        <p:nvCxnSpPr>
          <p:cNvPr id="4" name="Straight Connector 3"/>
          <p:cNvCxnSpPr/>
          <p:nvPr/>
        </p:nvCxnSpPr>
        <p:spPr>
          <a:xfrm>
            <a:off x="258618" y="910179"/>
            <a:ext cx="5920509" cy="0"/>
          </a:xfrm>
          <a:prstGeom prst="line">
            <a:avLst/>
          </a:prstGeom>
          <a:ln w="19050" cap="rnd">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5951507" y="1105932"/>
            <a:ext cx="144493" cy="148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455286" y="1260725"/>
            <a:ext cx="164714" cy="1489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2"/>
          <a:stretch>
            <a:fillRect/>
          </a:stretch>
        </p:blipFill>
        <p:spPr>
          <a:xfrm>
            <a:off x="7153047" y="3503941"/>
            <a:ext cx="4886553" cy="2134859"/>
          </a:xfrm>
          <a:prstGeom prst="rect">
            <a:avLst/>
          </a:prstGeom>
        </p:spPr>
      </p:pic>
      <p:pic>
        <p:nvPicPr>
          <p:cNvPr id="8" name="Picture 7"/>
          <p:cNvPicPr>
            <a:picLocks noChangeAspect="1"/>
          </p:cNvPicPr>
          <p:nvPr/>
        </p:nvPicPr>
        <p:blipFill>
          <a:blip r:embed="rId3"/>
          <a:stretch>
            <a:fillRect/>
          </a:stretch>
        </p:blipFill>
        <p:spPr>
          <a:xfrm>
            <a:off x="7236581" y="1272418"/>
            <a:ext cx="4789112" cy="2067927"/>
          </a:xfrm>
          <a:prstGeom prst="rect">
            <a:avLst/>
          </a:prstGeom>
        </p:spPr>
      </p:pic>
      <p:sp>
        <p:nvSpPr>
          <p:cNvPr id="19" name="Rectangle 18"/>
          <p:cNvSpPr/>
          <p:nvPr/>
        </p:nvSpPr>
        <p:spPr>
          <a:xfrm>
            <a:off x="7319708" y="1302063"/>
            <a:ext cx="192566" cy="1512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332514" y="2340254"/>
            <a:ext cx="192024" cy="1841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7239561" y="3547502"/>
            <a:ext cx="228600" cy="1961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271565" y="4600405"/>
            <a:ext cx="196596" cy="2099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a:cxnSpLocks/>
          </p:cNvCxnSpPr>
          <p:nvPr/>
        </p:nvCxnSpPr>
        <p:spPr>
          <a:xfrm flipH="1">
            <a:off x="7157202" y="1082742"/>
            <a:ext cx="3462" cy="4611469"/>
          </a:xfrm>
          <a:prstGeom prst="line">
            <a:avLst/>
          </a:prstGeom>
          <a:ln>
            <a:solidFill>
              <a:srgbClr val="A6A6A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1057632"/>
      </p:ext>
    </p:extLst>
  </p:cSld>
  <p:clrMapOvr>
    <a:masterClrMapping/>
  </p:clrMapOvr>
</p:sld>
</file>

<file path=ppt/theme/theme1.xml><?xml version="1.0" encoding="utf-8"?>
<a:theme xmlns:a="http://schemas.openxmlformats.org/drawingml/2006/main" name="TEAM 5 - Modeling Fair presentation">
  <a:themeElements>
    <a:clrScheme name="Custom 23">
      <a:dk1>
        <a:srgbClr val="99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TEAM 5 - Modeling Fair presentation</Template>
  <TotalTime>12657</TotalTime>
  <Words>1693</Words>
  <Application>Microsoft Macintosh PowerPoint</Application>
  <PresentationFormat>Widescreen</PresentationFormat>
  <Paragraphs>81</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vt:lpstr>
      <vt:lpstr>Cambria Math</vt:lpstr>
      <vt:lpstr>Latin Modern Roman 10</vt:lpstr>
      <vt:lpstr>Mangal</vt:lpstr>
      <vt:lpstr>Times New Roman</vt:lpstr>
      <vt:lpstr>Arial</vt:lpstr>
      <vt:lpstr>TEAM 5 - Modeling Fair presentation</vt:lpstr>
      <vt:lpstr>BME 790 Spring 2017 Weekly Summary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BME 790 Spring 2017 Weekly Summary</dc:title>
  <dc:creator>Daniel Hagen</dc:creator>
  <cp:lastModifiedBy>Microsoft Office User</cp:lastModifiedBy>
  <cp:revision>150</cp:revision>
  <cp:lastPrinted>2017-03-04T00:54:11Z</cp:lastPrinted>
  <dcterms:created xsi:type="dcterms:W3CDTF">2017-01-20T20:53:49Z</dcterms:created>
  <dcterms:modified xsi:type="dcterms:W3CDTF">2017-03-15T22:24:18Z</dcterms:modified>
</cp:coreProperties>
</file>